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68" r:id="rId2"/>
    <p:sldId id="269" r:id="rId3"/>
    <p:sldId id="265" r:id="rId4"/>
    <p:sldId id="258" r:id="rId5"/>
    <p:sldId id="259" r:id="rId6"/>
    <p:sldId id="260" r:id="rId7"/>
    <p:sldId id="262" r:id="rId8"/>
    <p:sldId id="263" r:id="rId9"/>
    <p:sldId id="261" r:id="rId10"/>
    <p:sldId id="266" r:id="rId11"/>
    <p:sldId id="271" r:id="rId12"/>
    <p:sldId id="267" r:id="rId13"/>
    <p:sldId id="264" r:id="rId14"/>
    <p:sldId id="272" r:id="rId15"/>
    <p:sldId id="270" r:id="rId16"/>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1880"/>
  </p:normalViewPr>
  <p:slideViewPr>
    <p:cSldViewPr snapToGrid="0" snapToObjects="1">
      <p:cViewPr varScale="1">
        <p:scale>
          <a:sx n="93" d="100"/>
          <a:sy n="93" d="100"/>
        </p:scale>
        <p:origin x="7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57B452B4-62B6-7D42-B6A4-72A0B4660D75}" type="datetimeFigureOut">
              <a:rPr lang="en-US" smtClean="0"/>
              <a:t>4/16/18</a:t>
            </a:fld>
            <a:endParaRPr lang="en-US"/>
          </a:p>
        </p:txBody>
      </p:sp>
      <p:sp>
        <p:nvSpPr>
          <p:cNvPr id="4" name="Slide Image Placeholder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310B7C1-41E4-7747-A2BC-01B513FFFAF5}" type="slidenum">
              <a:rPr lang="en-US" smtClean="0"/>
              <a:t>‹#›</a:t>
            </a:fld>
            <a:endParaRPr lang="en-US"/>
          </a:p>
        </p:txBody>
      </p:sp>
    </p:spTree>
    <p:extLst>
      <p:ext uri="{BB962C8B-B14F-4D97-AF65-F5344CB8AC3E}">
        <p14:creationId xmlns:p14="http://schemas.microsoft.com/office/powerpoint/2010/main" val="348021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600" dirty="0"/>
              <a:t>Here are some days</a:t>
            </a:r>
            <a:r>
              <a:rPr lang="en-US" sz="6600" baseline="0" dirty="0"/>
              <a:t> with most positive and negative sentiments of the comments. The positive sentiments mostly come from articles with positive titles (such as ‘I love it’). The negative sentiments come from titles that deliver negative news (such as ‘force’, ‘misogyny’, ‘abortion’). </a:t>
            </a:r>
            <a:endParaRPr lang="en-US" sz="6600" dirty="0"/>
          </a:p>
          <a:p>
            <a:endParaRPr lang="en-US" dirty="0"/>
          </a:p>
        </p:txBody>
      </p:sp>
      <p:sp>
        <p:nvSpPr>
          <p:cNvPr id="4" name="Slide Number Placeholder 3"/>
          <p:cNvSpPr>
            <a:spLocks noGrp="1"/>
          </p:cNvSpPr>
          <p:nvPr>
            <p:ph type="sldNum" sz="quarter" idx="10"/>
          </p:nvPr>
        </p:nvSpPr>
        <p:spPr/>
        <p:txBody>
          <a:bodyPr/>
          <a:lstStyle/>
          <a:p>
            <a:fld id="{D310B7C1-41E4-7747-A2BC-01B513FFFAF5}" type="slidenum">
              <a:rPr lang="en-US" smtClean="0"/>
              <a:t>10</a:t>
            </a:fld>
            <a:endParaRPr lang="en-US"/>
          </a:p>
        </p:txBody>
      </p:sp>
    </p:spTree>
    <p:extLst>
      <p:ext uri="{BB962C8B-B14F-4D97-AF65-F5344CB8AC3E}">
        <p14:creationId xmlns:p14="http://schemas.microsoft.com/office/powerpoint/2010/main" val="340040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2292120" y="1768680"/>
            <a:ext cx="5495040" cy="4384440"/>
          </a:xfrm>
          <a:prstGeom prst="rect">
            <a:avLst/>
          </a:prstGeom>
          <a:ln>
            <a:noFill/>
          </a:ln>
        </p:spPr>
      </p:pic>
      <p:pic>
        <p:nvPicPr>
          <p:cNvPr id="38" name="Picture 37"/>
          <p:cNvPicPr/>
          <p:nvPr/>
        </p:nvPicPr>
        <p:blipFill>
          <a:blip r:embed="rId2"/>
          <a:stretch/>
        </p:blipFill>
        <p:spPr>
          <a:xfrm>
            <a:off x="2292120" y="1768680"/>
            <a:ext cx="5495040" cy="43844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tIns="0" rIns="0" bIns="0" anchor="ctr"/>
          <a:lstStyle/>
          <a:p>
            <a:pPr algn="ctr"/>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lang="en-CA"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tIns="0" rIns="0" bIns="0"/>
          <a:lstStyle/>
          <a:p>
            <a:endParaRPr lang="en-CA"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en-CA" sz="4400" b="0" strike="noStrike" spc="-1">
                <a:solidFill>
                  <a:srgbClr val="000000"/>
                </a:solidFill>
                <a:uFill>
                  <a:solidFill>
                    <a:srgbClr val="FFFFFF"/>
                  </a:solidFill>
                </a:uFill>
                <a:latin typeface="Arial"/>
              </a:rPr>
              <a:t>Click to edit the title text format</a:t>
            </a:r>
          </a:p>
        </p:txBody>
      </p:sp>
      <p:sp>
        <p:nvSpPr>
          <p:cNvPr id="6" name="PlaceHolder 2"/>
          <p:cNvSpPr>
            <a:spLocks noGrp="1"/>
          </p:cNvSpPr>
          <p:nvPr>
            <p:ph type="body"/>
          </p:nvPr>
        </p:nvSpPr>
        <p:spPr>
          <a:xfrm>
            <a:off x="504000" y="1769040"/>
            <a:ext cx="9071640" cy="4384440"/>
          </a:xfrm>
          <a:prstGeom prst="rect">
            <a:avLst/>
          </a:prstGeom>
        </p:spPr>
        <p:txBody>
          <a:bodyPr lIns="0" tIns="0" rIns="0" bIns="0"/>
          <a:lstStyle/>
          <a:p>
            <a:pPr marL="432000" indent="-324000">
              <a:buClr>
                <a:srgbClr val="000000"/>
              </a:buClr>
              <a:buSzPct val="45000"/>
              <a:buFont typeface="Wingdings" charset="2"/>
              <a:buChar char=""/>
            </a:pPr>
            <a:r>
              <a:rPr lang="en-CA"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CA"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CA"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CA"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CA"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CA"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CA" sz="2000" b="0" strike="noStrike" spc="-1">
                <a:solidFill>
                  <a:srgbClr val="000000"/>
                </a:solidFill>
                <a:uFill>
                  <a:solidFill>
                    <a:srgbClr val="FFFFFF"/>
                  </a:solidFill>
                </a:uFill>
                <a:latin typeface="Arial"/>
              </a:rPr>
              <a:t>Seventh Outline Level</a:t>
            </a:r>
          </a:p>
        </p:txBody>
      </p:sp>
      <p:sp>
        <p:nvSpPr>
          <p:cNvPr id="2" name="PlaceHolder 3"/>
          <p:cNvSpPr>
            <a:spLocks noGrp="1"/>
          </p:cNvSpPr>
          <p:nvPr>
            <p:ph type="dt"/>
          </p:nvPr>
        </p:nvSpPr>
        <p:spPr>
          <a:xfrm>
            <a:off x="504000" y="6887160"/>
            <a:ext cx="2348280" cy="521280"/>
          </a:xfrm>
          <a:prstGeom prst="rect">
            <a:avLst/>
          </a:prstGeom>
        </p:spPr>
        <p:txBody>
          <a:bodyPr lIns="0" tIns="0" rIns="0" bIns="0"/>
          <a:lstStyle/>
          <a:p>
            <a:r>
              <a:rPr lang="en-CA" sz="1400" b="0" strike="noStrike" spc="-1">
                <a:solidFill>
                  <a:srgbClr val="000000"/>
                </a:solidFill>
                <a:uFill>
                  <a:solidFill>
                    <a:srgbClr val="FFFFFF"/>
                  </a:solidFill>
                </a:uFill>
                <a:latin typeface="Times New Roman"/>
              </a:rPr>
              <a:t>&lt;date/time&gt;</a:t>
            </a:r>
          </a:p>
        </p:txBody>
      </p:sp>
      <p:sp>
        <p:nvSpPr>
          <p:cNvPr id="3" name="PlaceHolder 4"/>
          <p:cNvSpPr>
            <a:spLocks noGrp="1"/>
          </p:cNvSpPr>
          <p:nvPr>
            <p:ph type="ftr"/>
          </p:nvPr>
        </p:nvSpPr>
        <p:spPr>
          <a:xfrm>
            <a:off x="3447360" y="6887160"/>
            <a:ext cx="3195000" cy="521280"/>
          </a:xfrm>
          <a:prstGeom prst="rect">
            <a:avLst/>
          </a:prstGeom>
        </p:spPr>
        <p:txBody>
          <a:bodyPr lIns="0" tIns="0" rIns="0" bIns="0"/>
          <a:lstStyle/>
          <a:p>
            <a:pPr algn="ctr"/>
            <a:r>
              <a:rPr lang="en-CA" sz="1400" b="0" strike="noStrike" spc="-1">
                <a:solidFill>
                  <a:srgbClr val="000000"/>
                </a:solidFill>
                <a:uFill>
                  <a:solidFill>
                    <a:srgbClr val="FFFFFF"/>
                  </a:solidFill>
                </a:uFill>
                <a:latin typeface="Times New Roman"/>
              </a:rPr>
              <a:t>&lt;footer&gt;</a:t>
            </a:r>
          </a:p>
        </p:txBody>
      </p:sp>
      <p:sp>
        <p:nvSpPr>
          <p:cNvPr id="4" name="PlaceHolder 5"/>
          <p:cNvSpPr>
            <a:spLocks noGrp="1"/>
          </p:cNvSpPr>
          <p:nvPr>
            <p:ph type="sldNum"/>
          </p:nvPr>
        </p:nvSpPr>
        <p:spPr>
          <a:xfrm>
            <a:off x="7227360" y="6887160"/>
            <a:ext cx="2348280" cy="521280"/>
          </a:xfrm>
          <a:prstGeom prst="rect">
            <a:avLst/>
          </a:prstGeom>
        </p:spPr>
        <p:txBody>
          <a:bodyPr lIns="0" tIns="0" rIns="0" bIns="0"/>
          <a:lstStyle/>
          <a:p>
            <a:pPr algn="r"/>
            <a:fld id="{7E18BE02-041D-4517-869C-26B4B3A47C5A}" type="slidenum">
              <a:rPr lang="en-CA" sz="1400" b="0" strike="noStrike" spc="-1">
                <a:solidFill>
                  <a:srgbClr val="000000"/>
                </a:solidFill>
                <a:uFill>
                  <a:solidFill>
                    <a:srgbClr val="FFFFFF"/>
                  </a:solidFill>
                </a:uFill>
                <a:latin typeface="Times New Roman"/>
              </a:rPr>
              <a:t>‹#›</a:t>
            </a:fld>
            <a:endParaRPr lang="en-CA"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maraik26@gmail.com" TargetMode="External"/><Relationship Id="rId2" Type="http://schemas.openxmlformats.org/officeDocument/2006/relationships/hyperlink" Target="mailto:andy74322@gmail.com" TargetMode="Externa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hyperlink" Target="mailto:pushkarsinha089@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sfu-discourse-lab/SOCC"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EB6CA-01FB-624D-8845-A73F5EFF0D0D}"/>
              </a:ext>
            </a:extLst>
          </p:cNvPr>
          <p:cNvSpPr>
            <a:spLocks noGrp="1"/>
          </p:cNvSpPr>
          <p:nvPr>
            <p:ph type="title"/>
          </p:nvPr>
        </p:nvSpPr>
        <p:spPr/>
        <p:txBody>
          <a:bodyPr/>
          <a:lstStyle/>
          <a:p>
            <a:r>
              <a:rPr lang="en-US" dirty="0"/>
              <a:t>Topic Modeling of News Articles and Comments</a:t>
            </a:r>
          </a:p>
        </p:txBody>
      </p:sp>
      <p:pic>
        <p:nvPicPr>
          <p:cNvPr id="5124" name="Picture 4" descr="https://lh6.googleusercontent.com/SFrYV6lJoMnf29WDzIpGkVR-En6Gt487IsK6iMoXKC2Vxn5buLMzRqfzPoL44z4Mh1cq7tjGTLhneYODecZdxTrdkzbcTZEbPZrIF-uv9WlW3NifeTdqhA2_VUwqwmKhi3-J22FP4Is">
            <a:extLst>
              <a:ext uri="{FF2B5EF4-FFF2-40B4-BE49-F238E27FC236}">
                <a16:creationId xmlns:a16="http://schemas.microsoft.com/office/drawing/2014/main" id="{67B9C97D-BA0F-DD4B-AB3F-7998059B0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436" y="1804987"/>
            <a:ext cx="8700655" cy="5133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337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004A3-5061-4E42-B463-08F7F405C333}"/>
              </a:ext>
            </a:extLst>
          </p:cNvPr>
          <p:cNvSpPr>
            <a:spLocks noGrp="1"/>
          </p:cNvSpPr>
          <p:nvPr>
            <p:ph type="title"/>
          </p:nvPr>
        </p:nvSpPr>
        <p:spPr/>
        <p:txBody>
          <a:bodyPr/>
          <a:lstStyle/>
          <a:p>
            <a:pPr algn="ctr"/>
            <a:r>
              <a:rPr lang="en-US" sz="4800" dirty="0"/>
              <a:t>Sentiment Analysis</a:t>
            </a:r>
          </a:p>
        </p:txBody>
      </p:sp>
      <p:graphicFrame>
        <p:nvGraphicFramePr>
          <p:cNvPr id="4" name="Table 3">
            <a:extLst>
              <a:ext uri="{FF2B5EF4-FFF2-40B4-BE49-F238E27FC236}">
                <a16:creationId xmlns:a16="http://schemas.microsoft.com/office/drawing/2014/main" id="{E4B78788-FD2B-4A42-808A-9AA364DFB68E}"/>
              </a:ext>
            </a:extLst>
          </p:cNvPr>
          <p:cNvGraphicFramePr>
            <a:graphicFrameLocks noGrp="1"/>
          </p:cNvGraphicFramePr>
          <p:nvPr>
            <p:extLst>
              <p:ext uri="{D42A27DB-BD31-4B8C-83A1-F6EECF244321}">
                <p14:modId xmlns:p14="http://schemas.microsoft.com/office/powerpoint/2010/main" val="3107729318"/>
              </p:ext>
            </p:extLst>
          </p:nvPr>
        </p:nvGraphicFramePr>
        <p:xfrm>
          <a:off x="504000" y="1939637"/>
          <a:ext cx="9071641" cy="5056905"/>
        </p:xfrm>
        <a:graphic>
          <a:graphicData uri="http://schemas.openxmlformats.org/drawingml/2006/table">
            <a:tbl>
              <a:tblPr firstRow="1" bandRow="1">
                <a:tableStyleId>{5C22544A-7EE6-4342-B048-85BDC9FD1C3A}</a:tableStyleId>
              </a:tblPr>
              <a:tblGrid>
                <a:gridCol w="1591927">
                  <a:extLst>
                    <a:ext uri="{9D8B030D-6E8A-4147-A177-3AD203B41FA5}">
                      <a16:colId xmlns:a16="http://schemas.microsoft.com/office/drawing/2014/main" val="20000"/>
                    </a:ext>
                  </a:extLst>
                </a:gridCol>
                <a:gridCol w="1492431">
                  <a:extLst>
                    <a:ext uri="{9D8B030D-6E8A-4147-A177-3AD203B41FA5}">
                      <a16:colId xmlns:a16="http://schemas.microsoft.com/office/drawing/2014/main" val="20001"/>
                    </a:ext>
                  </a:extLst>
                </a:gridCol>
                <a:gridCol w="5987283">
                  <a:extLst>
                    <a:ext uri="{9D8B030D-6E8A-4147-A177-3AD203B41FA5}">
                      <a16:colId xmlns:a16="http://schemas.microsoft.com/office/drawing/2014/main" val="20002"/>
                    </a:ext>
                  </a:extLst>
                </a:gridCol>
              </a:tblGrid>
              <a:tr h="876963">
                <a:tc>
                  <a:txBody>
                    <a:bodyPr/>
                    <a:lstStyle/>
                    <a:p>
                      <a:pPr algn="ctr"/>
                      <a:r>
                        <a:rPr lang="en-US" dirty="0"/>
                        <a:t>Date</a:t>
                      </a:r>
                    </a:p>
                  </a:txBody>
                  <a:tcPr/>
                </a:tc>
                <a:tc>
                  <a:txBody>
                    <a:bodyPr/>
                    <a:lstStyle/>
                    <a:p>
                      <a:pPr algn="ctr"/>
                      <a:r>
                        <a:rPr lang="en-US"/>
                        <a:t>Sentiment Score</a:t>
                      </a:r>
                      <a:endParaRPr lang="en-US" dirty="0"/>
                    </a:p>
                  </a:txBody>
                  <a:tcPr/>
                </a:tc>
                <a:tc>
                  <a:txBody>
                    <a:bodyPr/>
                    <a:lstStyle/>
                    <a:p>
                      <a:pPr algn="ctr"/>
                      <a:r>
                        <a:rPr lang="en-US" dirty="0"/>
                        <a:t>Articles</a:t>
                      </a:r>
                      <a:r>
                        <a:rPr lang="en-US" baseline="0" dirty="0"/>
                        <a:t> Released </a:t>
                      </a:r>
                      <a:endParaRPr lang="en-US" dirty="0"/>
                    </a:p>
                  </a:txBody>
                  <a:tcPr/>
                </a:tc>
                <a:extLst>
                  <a:ext uri="{0D108BD9-81ED-4DB2-BD59-A6C34878D82A}">
                    <a16:rowId xmlns:a16="http://schemas.microsoft.com/office/drawing/2014/main" val="10000"/>
                  </a:ext>
                </a:extLst>
              </a:tr>
              <a:tr h="12528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2013-12-03</a:t>
                      </a:r>
                    </a:p>
                  </a:txBody>
                  <a:tcPr/>
                </a:tc>
                <a:tc>
                  <a:txBody>
                    <a:bodyPr/>
                    <a:lstStyle/>
                    <a:p>
                      <a:pPr algn="ctr"/>
                      <a:r>
                        <a:rPr lang="en-US"/>
                        <a:t>0.37</a:t>
                      </a:r>
                      <a:endParaRPr lang="en-US" dirty="0"/>
                    </a:p>
                  </a:txBody>
                  <a:tcPr/>
                </a:tc>
                <a:tc>
                  <a:txBody>
                    <a:bodyPr/>
                    <a:lstStyle/>
                    <a:p>
                      <a:pPr algn="l" fontAlgn="ctr">
                        <a:buFont typeface="Arial" pitchFamily="34" charset="0"/>
                        <a:buChar char="•"/>
                      </a:pPr>
                      <a:r>
                        <a:rPr lang="en-US" dirty="0"/>
                        <a:t> It's time for the Green Party to pack it in</a:t>
                      </a:r>
                    </a:p>
                    <a:p>
                      <a:pPr algn="l" fontAlgn="ctr">
                        <a:buFont typeface="Arial" pitchFamily="34" charset="0"/>
                        <a:buChar char="•"/>
                      </a:pPr>
                      <a:r>
                        <a:rPr lang="en-US" dirty="0"/>
                        <a:t> Quebec adds, Canada subtracts on its math scores		</a:t>
                      </a:r>
                    </a:p>
                  </a:txBody>
                  <a:tcPr anchor="ctr"/>
                </a:tc>
                <a:extLst>
                  <a:ext uri="{0D108BD9-81ED-4DB2-BD59-A6C34878D82A}">
                    <a16:rowId xmlns:a16="http://schemas.microsoft.com/office/drawing/2014/main" val="10001"/>
                  </a:ext>
                </a:extLst>
              </a:tr>
              <a:tr h="876963">
                <a:tc>
                  <a:txBody>
                    <a:bodyPr/>
                    <a:lstStyle/>
                    <a:p>
                      <a:pPr algn="ctr"/>
                      <a:r>
                        <a:rPr lang="en-US" dirty="0"/>
                        <a:t>2014-09-06</a:t>
                      </a:r>
                    </a:p>
                  </a:txBody>
                  <a:tcPr/>
                </a:tc>
                <a:tc>
                  <a:txBody>
                    <a:bodyPr/>
                    <a:lstStyle/>
                    <a:p>
                      <a:pPr algn="ctr"/>
                      <a:r>
                        <a:rPr lang="en-US" dirty="0"/>
                        <a:t>0.34</a:t>
                      </a:r>
                    </a:p>
                  </a:txBody>
                  <a:tcPr/>
                </a:tc>
                <a:tc>
                  <a:txBody>
                    <a:bodyPr/>
                    <a:lstStyle/>
                    <a:p>
                      <a:pPr algn="l">
                        <a:buFont typeface="Arial" pitchFamily="34" charset="0"/>
                        <a:buChar char="•"/>
                      </a:pPr>
                      <a:r>
                        <a:rPr lang="en-US" dirty="0"/>
                        <a:t> Suddenly, I'm the oldest person in the room - and I love it</a:t>
                      </a:r>
                    </a:p>
                  </a:txBody>
                  <a:tcPr/>
                </a:tc>
                <a:extLst>
                  <a:ext uri="{0D108BD9-81ED-4DB2-BD59-A6C34878D82A}">
                    <a16:rowId xmlns:a16="http://schemas.microsoft.com/office/drawing/2014/main" val="10002"/>
                  </a:ext>
                </a:extLst>
              </a:tr>
              <a:tr h="797369">
                <a:tc>
                  <a:txBody>
                    <a:bodyPr/>
                    <a:lstStyle/>
                    <a:p>
                      <a:pPr algn="ctr" fontAlgn="ctr"/>
                      <a:r>
                        <a:rPr lang="en-US" dirty="0"/>
                        <a:t>2013-08-11</a:t>
                      </a:r>
                    </a:p>
                  </a:txBody>
                  <a:tcPr anchor="ctr"/>
                </a:tc>
                <a:tc>
                  <a:txBody>
                    <a:bodyPr/>
                    <a:lstStyle/>
                    <a:p>
                      <a:pPr algn="ctr"/>
                      <a:r>
                        <a:rPr lang="en-US" dirty="0"/>
                        <a:t>-0.5</a:t>
                      </a:r>
                    </a:p>
                  </a:txBody>
                  <a:tcPr/>
                </a:tc>
                <a:tc>
                  <a:txBody>
                    <a:bodyPr/>
                    <a:lstStyle/>
                    <a:p>
                      <a:pPr algn="l" fontAlgn="ctr">
                        <a:buFont typeface="Arial" pitchFamily="34" charset="0"/>
                        <a:buChar char="•"/>
                      </a:pPr>
                      <a:r>
                        <a:rPr lang="en-US" dirty="0"/>
                        <a:t> Police use of force and a promising investigation</a:t>
                      </a:r>
                    </a:p>
                  </a:txBody>
                  <a:tcPr anchor="ctr"/>
                </a:tc>
                <a:extLst>
                  <a:ext uri="{0D108BD9-81ED-4DB2-BD59-A6C34878D82A}">
                    <a16:rowId xmlns:a16="http://schemas.microsoft.com/office/drawing/2014/main" val="10003"/>
                  </a:ext>
                </a:extLst>
              </a:tr>
              <a:tr h="1252805">
                <a:tc>
                  <a:txBody>
                    <a:bodyPr/>
                    <a:lstStyle/>
                    <a:p>
                      <a:pPr algn="ctr" fontAlgn="ctr"/>
                      <a:r>
                        <a:rPr lang="en-US" dirty="0"/>
                        <a:t>2014-11-01</a:t>
                      </a:r>
                    </a:p>
                  </a:txBody>
                  <a:tcPr anchor="ctr"/>
                </a:tc>
                <a:tc>
                  <a:txBody>
                    <a:bodyPr/>
                    <a:lstStyle/>
                    <a:p>
                      <a:pPr algn="ctr"/>
                      <a:r>
                        <a:rPr lang="en-US" dirty="0"/>
                        <a:t>-0.45</a:t>
                      </a:r>
                    </a:p>
                  </a:txBody>
                  <a:tcPr/>
                </a:tc>
                <a:tc>
                  <a:txBody>
                    <a:bodyPr/>
                    <a:lstStyle/>
                    <a:p>
                      <a:pPr algn="l">
                        <a:buFont typeface="Arial" pitchFamily="34" charset="0"/>
                        <a:buChar char="•"/>
                      </a:pPr>
                      <a:r>
                        <a:rPr lang="en-US" dirty="0"/>
                        <a:t> How misogyny can become terrorism</a:t>
                      </a:r>
                    </a:p>
                    <a:p>
                      <a:pPr algn="l">
                        <a:buFont typeface="Arial" pitchFamily="34" charset="0"/>
                        <a:buChar char="•"/>
                      </a:pPr>
                      <a:r>
                        <a:rPr lang="en-US" dirty="0"/>
                        <a:t> Don't try to separate abortion from maternal health</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6162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51239-E92E-6F4C-8B0C-A78F3A168DCD}"/>
              </a:ext>
            </a:extLst>
          </p:cNvPr>
          <p:cNvSpPr>
            <a:spLocks noGrp="1"/>
          </p:cNvSpPr>
          <p:nvPr>
            <p:ph type="title"/>
          </p:nvPr>
        </p:nvSpPr>
        <p:spPr>
          <a:xfrm>
            <a:off x="504000" y="301320"/>
            <a:ext cx="9071640" cy="432971"/>
          </a:xfrm>
        </p:spPr>
        <p:txBody>
          <a:bodyPr/>
          <a:lstStyle/>
          <a:p>
            <a:pPr algn="ctr"/>
            <a:r>
              <a:rPr lang="en-US" sz="3600" dirty="0"/>
              <a:t>Sentiments and it’s Time Series Analysis</a:t>
            </a:r>
          </a:p>
        </p:txBody>
      </p:sp>
      <p:pic>
        <p:nvPicPr>
          <p:cNvPr id="4" name="Picture 2" descr="https://lh4.googleusercontent.com/smpazk1Z9dCjXk1byLPUfZyPQe67D9by9PRYoiccSzmmXha_hi6ywktxH6QNowMa_fT5OQuU35XQ1r9nw943nEzg49IfrQU8wq82obzyPDoJ5Q6PHGpjfzpYJBoLhQcOLEO-L6f-N4I">
            <a:extLst>
              <a:ext uri="{FF2B5EF4-FFF2-40B4-BE49-F238E27FC236}">
                <a16:creationId xmlns:a16="http://schemas.microsoft.com/office/drawing/2014/main" id="{E1C58F80-BA9F-DC4E-8A83-2E883CB73447}"/>
              </a:ext>
            </a:extLst>
          </p:cNvPr>
          <p:cNvPicPr>
            <a:picLocks noChangeAspect="1" noChangeArrowheads="1"/>
          </p:cNvPicPr>
          <p:nvPr/>
        </p:nvPicPr>
        <p:blipFill>
          <a:blip r:embed="rId2" cstate="print"/>
          <a:srcRect/>
          <a:stretch>
            <a:fillRect/>
          </a:stretch>
        </p:blipFill>
        <p:spPr bwMode="auto">
          <a:xfrm>
            <a:off x="504000" y="973689"/>
            <a:ext cx="9332727" cy="3695293"/>
          </a:xfrm>
          <a:prstGeom prst="rect">
            <a:avLst/>
          </a:prstGeom>
          <a:noFill/>
        </p:spPr>
      </p:pic>
      <p:pic>
        <p:nvPicPr>
          <p:cNvPr id="5" name="Picture 3" descr="https://lh5.googleusercontent.com/PFNHDMi7BQq0pFiiMkBskZmzguO0bG6VfCIp-hZWClCY8zugmrU6VDALMW0C3fOAXiUFOpl6vBG2IcboxLrY-PP2TDJCraP9-3y0LdHAF-3hZPyfLN8rw4BzgEKZdZAmDneC7Ph9FM3cWz-siQ">
            <a:extLst>
              <a:ext uri="{FF2B5EF4-FFF2-40B4-BE49-F238E27FC236}">
                <a16:creationId xmlns:a16="http://schemas.microsoft.com/office/drawing/2014/main" id="{821A659C-536B-FA44-B576-2888B92AC862}"/>
              </a:ext>
            </a:extLst>
          </p:cNvPr>
          <p:cNvPicPr>
            <a:picLocks noChangeAspect="1" noChangeArrowheads="1"/>
          </p:cNvPicPr>
          <p:nvPr/>
        </p:nvPicPr>
        <p:blipFill>
          <a:blip r:embed="rId3" cstate="print"/>
          <a:srcRect/>
          <a:stretch>
            <a:fillRect/>
          </a:stretch>
        </p:blipFill>
        <p:spPr bwMode="auto">
          <a:xfrm>
            <a:off x="5195454" y="4668982"/>
            <a:ext cx="4885171" cy="3001775"/>
          </a:xfrm>
          <a:prstGeom prst="rect">
            <a:avLst/>
          </a:prstGeom>
          <a:noFill/>
        </p:spPr>
      </p:pic>
      <p:pic>
        <p:nvPicPr>
          <p:cNvPr id="6" name="Picture 5" descr="https://lh4.googleusercontent.com/RCmfkHT6fkSHwzVPQKKjt-8O37zabXyFiqPUEtF5OjxyIQl5um3_lYYx-LWSm9L9eMX_O8QZ6d788cerZN4E0l0kylk_HaXs1f-H76hF3SZ4ck1FAvC3xcp_aZyWCNgcQddqA_h5hpIAkcyDhg">
            <a:extLst>
              <a:ext uri="{FF2B5EF4-FFF2-40B4-BE49-F238E27FC236}">
                <a16:creationId xmlns:a16="http://schemas.microsoft.com/office/drawing/2014/main" id="{C9675721-E1D9-0249-8A24-DCA5332EDDD4}"/>
              </a:ext>
            </a:extLst>
          </p:cNvPr>
          <p:cNvPicPr>
            <a:picLocks noChangeAspect="1" noChangeArrowheads="1"/>
          </p:cNvPicPr>
          <p:nvPr/>
        </p:nvPicPr>
        <p:blipFill>
          <a:blip r:embed="rId4" cstate="print"/>
          <a:srcRect/>
          <a:stretch>
            <a:fillRect/>
          </a:stretch>
        </p:blipFill>
        <p:spPr bwMode="auto">
          <a:xfrm>
            <a:off x="-1" y="4668982"/>
            <a:ext cx="5195455" cy="3024202"/>
          </a:xfrm>
          <a:prstGeom prst="rect">
            <a:avLst/>
          </a:prstGeom>
          <a:noFill/>
        </p:spPr>
      </p:pic>
    </p:spTree>
    <p:extLst>
      <p:ext uri="{BB962C8B-B14F-4D97-AF65-F5344CB8AC3E}">
        <p14:creationId xmlns:p14="http://schemas.microsoft.com/office/powerpoint/2010/main" val="1948579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856C2-B98D-AD4B-8167-44E41A8307D0}"/>
              </a:ext>
            </a:extLst>
          </p:cNvPr>
          <p:cNvSpPr>
            <a:spLocks noGrp="1"/>
          </p:cNvSpPr>
          <p:nvPr>
            <p:ph type="title"/>
          </p:nvPr>
        </p:nvSpPr>
        <p:spPr>
          <a:xfrm>
            <a:off x="503999" y="-258368"/>
            <a:ext cx="9071640" cy="1262160"/>
          </a:xfrm>
        </p:spPr>
        <p:txBody>
          <a:bodyPr/>
          <a:lstStyle/>
          <a:p>
            <a:pPr algn="ctr"/>
            <a:r>
              <a:rPr lang="en-US" dirty="0"/>
              <a:t>Popular Named Entities</a:t>
            </a:r>
          </a:p>
        </p:txBody>
      </p:sp>
      <p:sp>
        <p:nvSpPr>
          <p:cNvPr id="4" name="CustomShape 4">
            <a:extLst>
              <a:ext uri="{FF2B5EF4-FFF2-40B4-BE49-F238E27FC236}">
                <a16:creationId xmlns:a16="http://schemas.microsoft.com/office/drawing/2014/main" id="{1C265C8D-67C5-EE4E-99E9-27DBFAE92AD2}"/>
              </a:ext>
            </a:extLst>
          </p:cNvPr>
          <p:cNvSpPr/>
          <p:nvPr/>
        </p:nvSpPr>
        <p:spPr>
          <a:xfrm>
            <a:off x="2250236" y="695410"/>
            <a:ext cx="5579165" cy="947407"/>
          </a:xfrm>
          <a:prstGeom prst="rect">
            <a:avLst/>
          </a:prstGeom>
          <a:solidFill>
            <a:schemeClr val="accent3">
              <a:lumMod val="40000"/>
              <a:lumOff val="60000"/>
            </a:scheme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2400" b="0" strike="noStrike" spc="-1" dirty="0">
                <a:solidFill>
                  <a:schemeClr val="tx1">
                    <a:lumMod val="65000"/>
                    <a:lumOff val="35000"/>
                  </a:schemeClr>
                </a:solidFill>
                <a:uFill>
                  <a:solidFill>
                    <a:srgbClr val="FFFFFF"/>
                  </a:solidFill>
                </a:uFill>
                <a:latin typeface="Latin Modern Roman Slanted"/>
              </a:rPr>
              <a:t>Named Entities in Articles</a:t>
            </a:r>
          </a:p>
        </p:txBody>
      </p:sp>
      <p:sp>
        <p:nvSpPr>
          <p:cNvPr id="7" name="TextShape 3">
            <a:extLst>
              <a:ext uri="{FF2B5EF4-FFF2-40B4-BE49-F238E27FC236}">
                <a16:creationId xmlns:a16="http://schemas.microsoft.com/office/drawing/2014/main" id="{3B2FCFFB-81BD-6E41-94F3-BE230D24200D}"/>
              </a:ext>
            </a:extLst>
          </p:cNvPr>
          <p:cNvSpPr txBox="1"/>
          <p:nvPr/>
        </p:nvSpPr>
        <p:spPr>
          <a:xfrm>
            <a:off x="822436" y="1652052"/>
            <a:ext cx="8208000" cy="1278052"/>
          </a:xfrm>
          <a:prstGeom prst="rect">
            <a:avLst/>
          </a:prstGeom>
          <a:solidFill>
            <a:schemeClr val="accent4">
              <a:lumMod val="60000"/>
              <a:lumOff val="40000"/>
            </a:schemeClr>
          </a:solidFill>
          <a:ln>
            <a:noFill/>
          </a:ln>
        </p:spPr>
        <p:txBody>
          <a:bodyPr lIns="90000" tIns="45000" rIns="90000" bIns="45000"/>
          <a:lstStyle/>
          <a:p>
            <a:pPr marL="457200" indent="-457200">
              <a:buFont typeface="Wingdings" pitchFamily="2" charset="2"/>
              <a:buChar char="Ø"/>
            </a:pPr>
            <a:r>
              <a:rPr lang="en-CA" sz="2000" b="0" strike="noStrike" spc="-1" dirty="0">
                <a:solidFill>
                  <a:schemeClr val="tx1">
                    <a:lumMod val="75000"/>
                    <a:lumOff val="25000"/>
                  </a:schemeClr>
                </a:solidFill>
                <a:uFill>
                  <a:solidFill>
                    <a:srgbClr val="FFFFFF"/>
                  </a:solidFill>
                </a:uFill>
                <a:latin typeface="Bitstream Vera Sans"/>
              </a:rPr>
              <a:t>University, Global, School, International etc.</a:t>
            </a:r>
          </a:p>
          <a:p>
            <a:pPr marL="457200" indent="-457200">
              <a:buFont typeface="Arial" panose="020B0604020202020204" pitchFamily="34" charset="0"/>
              <a:buChar char="•"/>
            </a:pPr>
            <a:r>
              <a:rPr lang="en-CA" sz="1400" spc="-1" dirty="0">
                <a:solidFill>
                  <a:schemeClr val="tx1">
                    <a:lumMod val="75000"/>
                    <a:lumOff val="25000"/>
                  </a:schemeClr>
                </a:solidFill>
                <a:uFill>
                  <a:solidFill>
                    <a:srgbClr val="FFFFFF"/>
                  </a:solidFill>
                </a:uFill>
                <a:latin typeface="Bitstream Vera Sans"/>
              </a:rPr>
              <a:t>Talks about </a:t>
            </a:r>
            <a:r>
              <a:rPr lang="en-CA" sz="1400" b="0" strike="noStrike" spc="-1" dirty="0">
                <a:solidFill>
                  <a:schemeClr val="tx1">
                    <a:lumMod val="75000"/>
                    <a:lumOff val="25000"/>
                  </a:schemeClr>
                </a:solidFill>
                <a:uFill>
                  <a:solidFill>
                    <a:srgbClr val="FFFFFF"/>
                  </a:solidFill>
                </a:uFill>
                <a:latin typeface="Bitstream Vera Sans"/>
              </a:rPr>
              <a:t> the advent of international education.</a:t>
            </a:r>
          </a:p>
          <a:p>
            <a:pPr marL="285750" indent="-285750">
              <a:buFont typeface="Wingdings" pitchFamily="2" charset="2"/>
              <a:buChar char="Ø"/>
            </a:pPr>
            <a:r>
              <a:rPr lang="en-CA" b="0" strike="noStrike" spc="-1" dirty="0">
                <a:solidFill>
                  <a:schemeClr val="tx1">
                    <a:lumMod val="75000"/>
                    <a:lumOff val="25000"/>
                  </a:schemeClr>
                </a:solidFill>
                <a:uFill>
                  <a:solidFill>
                    <a:srgbClr val="FFFFFF"/>
                  </a:solidFill>
                </a:uFill>
                <a:latin typeface="Bitstream Vera Sans"/>
              </a:rPr>
              <a:t>Harper, Trudeau, Economy, Canada etc.</a:t>
            </a:r>
          </a:p>
          <a:p>
            <a:pPr marL="342900" indent="-342900">
              <a:buFont typeface="Arial" panose="020B0604020202020204" pitchFamily="34" charset="0"/>
              <a:buChar char="•"/>
            </a:pPr>
            <a:r>
              <a:rPr lang="en-CA" sz="1400" spc="-1" dirty="0">
                <a:solidFill>
                  <a:schemeClr val="tx1">
                    <a:lumMod val="75000"/>
                    <a:lumOff val="25000"/>
                  </a:schemeClr>
                </a:solidFill>
                <a:uFill>
                  <a:solidFill>
                    <a:srgbClr val="FFFFFF"/>
                  </a:solidFill>
                </a:uFill>
                <a:latin typeface="Bitstream Vera Sans"/>
              </a:rPr>
              <a:t>    Talks about Canadian economy and policy makers</a:t>
            </a:r>
            <a:r>
              <a:rPr lang="en-CA" spc="-1" dirty="0">
                <a:solidFill>
                  <a:schemeClr val="tx1">
                    <a:lumMod val="75000"/>
                    <a:lumOff val="25000"/>
                  </a:schemeClr>
                </a:solidFill>
                <a:uFill>
                  <a:solidFill>
                    <a:srgbClr val="FFFFFF"/>
                  </a:solidFill>
                </a:uFill>
                <a:latin typeface="Bitstream Vera Sans"/>
              </a:rPr>
              <a:t>.</a:t>
            </a:r>
            <a:endParaRPr lang="en-CA" b="0" strike="noStrike" spc="-1" dirty="0">
              <a:solidFill>
                <a:schemeClr val="tx1">
                  <a:lumMod val="75000"/>
                  <a:lumOff val="25000"/>
                </a:schemeClr>
              </a:solidFill>
              <a:uFill>
                <a:solidFill>
                  <a:srgbClr val="FFFFFF"/>
                </a:solidFill>
              </a:uFill>
              <a:latin typeface="Bitstream Vera Sans"/>
            </a:endParaRPr>
          </a:p>
          <a:p>
            <a:pPr marL="342900" indent="-342900">
              <a:buFont typeface="+mj-lt"/>
              <a:buAutoNum type="arabicPeriod"/>
            </a:pPr>
            <a:endParaRPr lang="en-CA" sz="1400" b="0" strike="noStrike" spc="-1" dirty="0">
              <a:solidFill>
                <a:schemeClr val="tx1">
                  <a:lumMod val="75000"/>
                  <a:lumOff val="25000"/>
                </a:schemeClr>
              </a:solidFill>
              <a:uFill>
                <a:solidFill>
                  <a:srgbClr val="FFFFFF"/>
                </a:solidFill>
              </a:uFill>
              <a:latin typeface="Bitstream Vera Sans"/>
            </a:endParaRPr>
          </a:p>
          <a:p>
            <a:pPr marL="457200" indent="-457200">
              <a:buFont typeface="+mj-lt"/>
              <a:buAutoNum type="arabicPeriod"/>
            </a:pPr>
            <a:endParaRPr lang="en-CA" sz="1000" b="0" strike="noStrike" spc="-1" dirty="0">
              <a:solidFill>
                <a:schemeClr val="tx1">
                  <a:lumMod val="75000"/>
                  <a:lumOff val="25000"/>
                </a:schemeClr>
              </a:solidFill>
              <a:uFill>
                <a:solidFill>
                  <a:srgbClr val="FFFFFF"/>
                </a:solidFill>
              </a:uFill>
              <a:latin typeface="Arial"/>
            </a:endParaRPr>
          </a:p>
          <a:p>
            <a:endParaRPr lang="en-CA" sz="1000" b="0" strike="noStrike" spc="-1" dirty="0">
              <a:solidFill>
                <a:schemeClr val="tx1">
                  <a:lumMod val="75000"/>
                  <a:lumOff val="25000"/>
                </a:schemeClr>
              </a:solidFill>
              <a:uFill>
                <a:solidFill>
                  <a:srgbClr val="FFFFFF"/>
                </a:solidFill>
              </a:uFill>
              <a:latin typeface="Arial"/>
            </a:endParaRPr>
          </a:p>
        </p:txBody>
      </p:sp>
      <p:sp>
        <p:nvSpPr>
          <p:cNvPr id="8" name="CustomShape 4">
            <a:extLst>
              <a:ext uri="{FF2B5EF4-FFF2-40B4-BE49-F238E27FC236}">
                <a16:creationId xmlns:a16="http://schemas.microsoft.com/office/drawing/2014/main" id="{0009E0B2-CE91-3948-91BC-FB82F05A6790}"/>
              </a:ext>
            </a:extLst>
          </p:cNvPr>
          <p:cNvSpPr/>
          <p:nvPr/>
        </p:nvSpPr>
        <p:spPr>
          <a:xfrm>
            <a:off x="2250235" y="2906552"/>
            <a:ext cx="5579165" cy="947407"/>
          </a:xfrm>
          <a:prstGeom prst="rect">
            <a:avLst/>
          </a:prstGeom>
          <a:solidFill>
            <a:schemeClr val="accent3">
              <a:lumMod val="40000"/>
              <a:lumOff val="60000"/>
            </a:scheme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2400" b="0" strike="noStrike" spc="-1" dirty="0">
                <a:solidFill>
                  <a:schemeClr val="tx1">
                    <a:lumMod val="65000"/>
                    <a:lumOff val="35000"/>
                  </a:schemeClr>
                </a:solidFill>
                <a:uFill>
                  <a:solidFill>
                    <a:srgbClr val="FFFFFF"/>
                  </a:solidFill>
                </a:uFill>
                <a:latin typeface="Latin Modern Roman Slanted"/>
              </a:rPr>
              <a:t>Named Entities in Comments</a:t>
            </a:r>
          </a:p>
        </p:txBody>
      </p:sp>
      <p:sp>
        <p:nvSpPr>
          <p:cNvPr id="11" name="TextShape 3">
            <a:extLst>
              <a:ext uri="{FF2B5EF4-FFF2-40B4-BE49-F238E27FC236}">
                <a16:creationId xmlns:a16="http://schemas.microsoft.com/office/drawing/2014/main" id="{ADD5F54E-9F53-6C49-93D0-AD5869963A77}"/>
              </a:ext>
            </a:extLst>
          </p:cNvPr>
          <p:cNvSpPr txBox="1"/>
          <p:nvPr/>
        </p:nvSpPr>
        <p:spPr>
          <a:xfrm>
            <a:off x="935817" y="3881623"/>
            <a:ext cx="8208000" cy="1278052"/>
          </a:xfrm>
          <a:prstGeom prst="rect">
            <a:avLst/>
          </a:prstGeom>
          <a:solidFill>
            <a:schemeClr val="accent4">
              <a:lumMod val="60000"/>
              <a:lumOff val="40000"/>
            </a:schemeClr>
          </a:solidFill>
          <a:ln>
            <a:noFill/>
          </a:ln>
        </p:spPr>
        <p:txBody>
          <a:bodyPr lIns="90000" tIns="45000" rIns="90000" bIns="45000"/>
          <a:lstStyle/>
          <a:p>
            <a:pPr marL="457200" indent="-457200">
              <a:buFont typeface="Wingdings" pitchFamily="2" charset="2"/>
              <a:buChar char="Ø"/>
            </a:pPr>
            <a:r>
              <a:rPr lang="en-CA" sz="2000" b="0" strike="noStrike" spc="-1" dirty="0">
                <a:solidFill>
                  <a:schemeClr val="tx1">
                    <a:lumMod val="75000"/>
                    <a:lumOff val="25000"/>
                  </a:schemeClr>
                </a:solidFill>
                <a:uFill>
                  <a:solidFill>
                    <a:srgbClr val="FFFFFF"/>
                  </a:solidFill>
                </a:uFill>
                <a:latin typeface="Bitstream Vera Sans"/>
              </a:rPr>
              <a:t>Liberal, Mail, Stephen, Money.</a:t>
            </a:r>
          </a:p>
          <a:p>
            <a:pPr marL="457200" indent="-457200">
              <a:buFont typeface="Arial" panose="020B0604020202020204" pitchFamily="34" charset="0"/>
              <a:buChar char="•"/>
            </a:pPr>
            <a:r>
              <a:rPr lang="en-CA" sz="1400" spc="-1" dirty="0">
                <a:solidFill>
                  <a:schemeClr val="tx1">
                    <a:lumMod val="75000"/>
                    <a:lumOff val="25000"/>
                  </a:schemeClr>
                </a:solidFill>
                <a:uFill>
                  <a:solidFill>
                    <a:srgbClr val="FFFFFF"/>
                  </a:solidFill>
                </a:uFill>
                <a:latin typeface="Bitstream Vera Sans"/>
              </a:rPr>
              <a:t>Talks about </a:t>
            </a:r>
            <a:r>
              <a:rPr lang="en-CA" sz="1400" b="0" strike="noStrike" spc="-1" dirty="0">
                <a:solidFill>
                  <a:schemeClr val="tx1">
                    <a:lumMod val="75000"/>
                    <a:lumOff val="25000"/>
                  </a:schemeClr>
                </a:solidFill>
                <a:uFill>
                  <a:solidFill>
                    <a:srgbClr val="FFFFFF"/>
                  </a:solidFill>
                </a:uFill>
                <a:latin typeface="Bitstream Vera Sans"/>
              </a:rPr>
              <a:t> the liberal community and the economist Stephen harper .</a:t>
            </a:r>
          </a:p>
          <a:p>
            <a:pPr marL="285750" indent="-285750">
              <a:buFont typeface="Wingdings" pitchFamily="2" charset="2"/>
              <a:buChar char="Ø"/>
            </a:pPr>
            <a:r>
              <a:rPr lang="en-CA" b="0" strike="noStrike" spc="-1" dirty="0">
                <a:solidFill>
                  <a:schemeClr val="tx1">
                    <a:lumMod val="75000"/>
                    <a:lumOff val="25000"/>
                  </a:schemeClr>
                </a:solidFill>
                <a:uFill>
                  <a:solidFill>
                    <a:srgbClr val="FFFFFF"/>
                  </a:solidFill>
                </a:uFill>
                <a:latin typeface="Bitstream Vera Sans"/>
              </a:rPr>
              <a:t>Harper, Trudeau, Economy, Canada etc.</a:t>
            </a:r>
          </a:p>
          <a:p>
            <a:pPr marL="342900" indent="-342900">
              <a:buFont typeface="Arial" panose="020B0604020202020204" pitchFamily="34" charset="0"/>
              <a:buChar char="•"/>
            </a:pPr>
            <a:r>
              <a:rPr lang="en-CA" sz="1400" spc="-1" dirty="0">
                <a:solidFill>
                  <a:schemeClr val="tx1">
                    <a:lumMod val="75000"/>
                    <a:lumOff val="25000"/>
                  </a:schemeClr>
                </a:solidFill>
                <a:uFill>
                  <a:solidFill>
                    <a:srgbClr val="FFFFFF"/>
                  </a:solidFill>
                </a:uFill>
                <a:latin typeface="Bitstream Vera Sans"/>
              </a:rPr>
              <a:t>    Talks about Canadian economy and policy makers</a:t>
            </a:r>
            <a:r>
              <a:rPr lang="en-CA" spc="-1" dirty="0">
                <a:solidFill>
                  <a:schemeClr val="tx1">
                    <a:lumMod val="75000"/>
                    <a:lumOff val="25000"/>
                  </a:schemeClr>
                </a:solidFill>
                <a:uFill>
                  <a:solidFill>
                    <a:srgbClr val="FFFFFF"/>
                  </a:solidFill>
                </a:uFill>
                <a:latin typeface="Bitstream Vera Sans"/>
              </a:rPr>
              <a:t>.</a:t>
            </a:r>
            <a:endParaRPr lang="en-CA" b="0" strike="noStrike" spc="-1" dirty="0">
              <a:solidFill>
                <a:schemeClr val="tx1">
                  <a:lumMod val="75000"/>
                  <a:lumOff val="25000"/>
                </a:schemeClr>
              </a:solidFill>
              <a:uFill>
                <a:solidFill>
                  <a:srgbClr val="FFFFFF"/>
                </a:solidFill>
              </a:uFill>
              <a:latin typeface="Bitstream Vera Sans"/>
            </a:endParaRPr>
          </a:p>
          <a:p>
            <a:pPr marL="342900" indent="-342900">
              <a:buFont typeface="+mj-lt"/>
              <a:buAutoNum type="arabicPeriod"/>
            </a:pPr>
            <a:endParaRPr lang="en-CA" sz="1400" b="0" strike="noStrike" spc="-1" dirty="0">
              <a:solidFill>
                <a:schemeClr val="tx1">
                  <a:lumMod val="75000"/>
                  <a:lumOff val="25000"/>
                </a:schemeClr>
              </a:solidFill>
              <a:uFill>
                <a:solidFill>
                  <a:srgbClr val="FFFFFF"/>
                </a:solidFill>
              </a:uFill>
              <a:latin typeface="Bitstream Vera Sans"/>
            </a:endParaRPr>
          </a:p>
          <a:p>
            <a:pPr marL="457200" indent="-457200">
              <a:buFont typeface="+mj-lt"/>
              <a:buAutoNum type="arabicPeriod"/>
            </a:pPr>
            <a:endParaRPr lang="en-CA" sz="1000" b="0" strike="noStrike" spc="-1" dirty="0">
              <a:solidFill>
                <a:schemeClr val="tx1">
                  <a:lumMod val="75000"/>
                  <a:lumOff val="25000"/>
                </a:schemeClr>
              </a:solidFill>
              <a:uFill>
                <a:solidFill>
                  <a:srgbClr val="FFFFFF"/>
                </a:solidFill>
              </a:uFill>
              <a:latin typeface="Arial"/>
            </a:endParaRPr>
          </a:p>
          <a:p>
            <a:endParaRPr lang="en-CA" sz="1000" b="0" strike="noStrike" spc="-1" dirty="0">
              <a:solidFill>
                <a:schemeClr val="tx1">
                  <a:lumMod val="75000"/>
                  <a:lumOff val="25000"/>
                </a:schemeClr>
              </a:solidFill>
              <a:uFill>
                <a:solidFill>
                  <a:srgbClr val="FFFFFF"/>
                </a:solidFill>
              </a:uFill>
              <a:latin typeface="Arial"/>
            </a:endParaRPr>
          </a:p>
        </p:txBody>
      </p:sp>
      <p:sp>
        <p:nvSpPr>
          <p:cNvPr id="12" name="TextShape 3">
            <a:extLst>
              <a:ext uri="{FF2B5EF4-FFF2-40B4-BE49-F238E27FC236}">
                <a16:creationId xmlns:a16="http://schemas.microsoft.com/office/drawing/2014/main" id="{EE0A6863-D7CA-8546-B09E-C1F67DE1BE9F}"/>
              </a:ext>
            </a:extLst>
          </p:cNvPr>
          <p:cNvSpPr txBox="1"/>
          <p:nvPr/>
        </p:nvSpPr>
        <p:spPr>
          <a:xfrm>
            <a:off x="935817" y="6160891"/>
            <a:ext cx="8208000" cy="1278052"/>
          </a:xfrm>
          <a:prstGeom prst="rect">
            <a:avLst/>
          </a:prstGeom>
          <a:solidFill>
            <a:schemeClr val="accent4">
              <a:lumMod val="60000"/>
              <a:lumOff val="40000"/>
            </a:schemeClr>
          </a:solidFill>
          <a:ln>
            <a:noFill/>
          </a:ln>
        </p:spPr>
        <p:txBody>
          <a:bodyPr lIns="90000" tIns="45000" rIns="90000" bIns="45000"/>
          <a:lstStyle/>
          <a:p>
            <a:pPr marL="457200" indent="-457200">
              <a:buFont typeface="Wingdings" pitchFamily="2" charset="2"/>
              <a:buChar char="Ø"/>
            </a:pPr>
            <a:r>
              <a:rPr lang="en-CA" sz="2000" b="0" strike="noStrike" spc="-1" dirty="0">
                <a:solidFill>
                  <a:schemeClr val="tx1">
                    <a:lumMod val="75000"/>
                    <a:lumOff val="25000"/>
                  </a:schemeClr>
                </a:solidFill>
                <a:uFill>
                  <a:solidFill>
                    <a:srgbClr val="FFFFFF"/>
                  </a:solidFill>
                </a:uFill>
                <a:latin typeface="Bitstream Vera Sans"/>
              </a:rPr>
              <a:t>Margaret, Ontario, john, Trudeau etc.</a:t>
            </a:r>
            <a:endParaRPr lang="en-CA" b="0" strike="noStrike" spc="-1" dirty="0">
              <a:solidFill>
                <a:schemeClr val="tx1">
                  <a:lumMod val="75000"/>
                  <a:lumOff val="25000"/>
                </a:schemeClr>
              </a:solidFill>
              <a:uFill>
                <a:solidFill>
                  <a:srgbClr val="FFFFFF"/>
                </a:solidFill>
              </a:uFill>
              <a:latin typeface="Bitstream Vera Sans"/>
            </a:endParaRPr>
          </a:p>
          <a:p>
            <a:pPr marL="342900" indent="-342900">
              <a:buFont typeface="+mj-lt"/>
              <a:buAutoNum type="arabicPeriod"/>
            </a:pPr>
            <a:endParaRPr lang="en-CA" sz="1400" b="0" strike="noStrike" spc="-1" dirty="0">
              <a:solidFill>
                <a:schemeClr val="tx1">
                  <a:lumMod val="75000"/>
                  <a:lumOff val="25000"/>
                </a:schemeClr>
              </a:solidFill>
              <a:uFill>
                <a:solidFill>
                  <a:srgbClr val="FFFFFF"/>
                </a:solidFill>
              </a:uFill>
              <a:latin typeface="Bitstream Vera Sans"/>
            </a:endParaRPr>
          </a:p>
          <a:p>
            <a:pPr marL="457200" indent="-457200">
              <a:buFont typeface="+mj-lt"/>
              <a:buAutoNum type="arabicPeriod"/>
            </a:pPr>
            <a:endParaRPr lang="en-CA" sz="1000" b="0" strike="noStrike" spc="-1" dirty="0">
              <a:solidFill>
                <a:schemeClr val="tx1">
                  <a:lumMod val="75000"/>
                  <a:lumOff val="25000"/>
                </a:schemeClr>
              </a:solidFill>
              <a:uFill>
                <a:solidFill>
                  <a:srgbClr val="FFFFFF"/>
                </a:solidFill>
              </a:uFill>
              <a:latin typeface="Arial"/>
            </a:endParaRPr>
          </a:p>
          <a:p>
            <a:endParaRPr lang="en-CA" sz="1000" b="0" strike="noStrike" spc="-1" dirty="0">
              <a:solidFill>
                <a:schemeClr val="tx1">
                  <a:lumMod val="75000"/>
                  <a:lumOff val="25000"/>
                </a:schemeClr>
              </a:solidFill>
              <a:uFill>
                <a:solidFill>
                  <a:srgbClr val="FFFFFF"/>
                </a:solidFill>
              </a:uFill>
              <a:latin typeface="Arial"/>
            </a:endParaRPr>
          </a:p>
        </p:txBody>
      </p:sp>
      <p:sp>
        <p:nvSpPr>
          <p:cNvPr id="13" name="CustomShape 4">
            <a:extLst>
              <a:ext uri="{FF2B5EF4-FFF2-40B4-BE49-F238E27FC236}">
                <a16:creationId xmlns:a16="http://schemas.microsoft.com/office/drawing/2014/main" id="{EA0DBF52-B665-B942-9519-0F15B3C72723}"/>
              </a:ext>
            </a:extLst>
          </p:cNvPr>
          <p:cNvSpPr/>
          <p:nvPr/>
        </p:nvSpPr>
        <p:spPr>
          <a:xfrm>
            <a:off x="2250235" y="5187339"/>
            <a:ext cx="5579165" cy="947407"/>
          </a:xfrm>
          <a:prstGeom prst="rect">
            <a:avLst/>
          </a:prstGeom>
          <a:solidFill>
            <a:schemeClr val="accent3">
              <a:lumMod val="40000"/>
              <a:lumOff val="60000"/>
            </a:scheme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2400" b="0" strike="noStrike" spc="-1" dirty="0">
                <a:solidFill>
                  <a:schemeClr val="tx1">
                    <a:lumMod val="65000"/>
                    <a:lumOff val="35000"/>
                  </a:schemeClr>
                </a:solidFill>
                <a:uFill>
                  <a:solidFill>
                    <a:srgbClr val="FFFFFF"/>
                  </a:solidFill>
                </a:uFill>
                <a:latin typeface="Latin Modern Roman Slanted"/>
              </a:rPr>
              <a:t>Named Entities in Both</a:t>
            </a:r>
          </a:p>
        </p:txBody>
      </p:sp>
    </p:spTree>
    <p:extLst>
      <p:ext uri="{BB962C8B-B14F-4D97-AF65-F5344CB8AC3E}">
        <p14:creationId xmlns:p14="http://schemas.microsoft.com/office/powerpoint/2010/main" val="299394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4775-F5E2-D94A-957E-D58A98279E22}"/>
              </a:ext>
            </a:extLst>
          </p:cNvPr>
          <p:cNvSpPr>
            <a:spLocks noGrp="1"/>
          </p:cNvSpPr>
          <p:nvPr>
            <p:ph type="title"/>
          </p:nvPr>
        </p:nvSpPr>
        <p:spPr/>
        <p:txBody>
          <a:bodyPr/>
          <a:lstStyle/>
          <a:p>
            <a:pPr algn="ctr"/>
            <a:r>
              <a:rPr lang="en-US" dirty="0"/>
              <a:t>Popular Entities in the Data</a:t>
            </a:r>
          </a:p>
        </p:txBody>
      </p:sp>
      <p:pic>
        <p:nvPicPr>
          <p:cNvPr id="4098" name="Picture 2" descr="https://lh3.googleusercontent.com/FOnOaxDJYUP7myXWdFZQIIhT3ym8GlIyYGRtVJ8YhorQlXZjc_-oj4iyxlDkkG4BpyNpXLgFOgklnh098e5rTC_vStymYlsQwdmwKZ_a_vpotfAmu6pJFGMzEp_Pi5Ft0RRA8v0V4zU">
            <a:extLst>
              <a:ext uri="{FF2B5EF4-FFF2-40B4-BE49-F238E27FC236}">
                <a16:creationId xmlns:a16="http://schemas.microsoft.com/office/drawing/2014/main" id="{047325E9-DA94-DE46-A138-01FA683B7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4507" y="4177591"/>
            <a:ext cx="4044165" cy="28671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6.googleusercontent.com/cDhWpQwdDezksrcHM2zfjpnCdAvl9Q2CrRjqLQwaakSWDtumledc1ChTTJ5nRcweP_XzPDxCGt3CZeZj3PoQnwzReL5W0Dv41OUR3VrzFTstaHggVYSC1RYbAVw0mKkT7aNlesM92Jc">
            <a:extLst>
              <a:ext uri="{FF2B5EF4-FFF2-40B4-BE49-F238E27FC236}">
                <a16:creationId xmlns:a16="http://schemas.microsoft.com/office/drawing/2014/main" id="{84B31775-7854-B947-9464-7148CC9D4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7609" y="1528936"/>
            <a:ext cx="4249117" cy="26486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lh5.googleusercontent.com/s-2qwdvo14Y389N_mCyMFOl-1LDfShPQlMM3ANwF1CVk22ZvSsH0A7suj3WmehdEaiyaCyiXPgIw6RQTD9HC1qokelfZh8U8tqpr61mz3o9GN3CnYvD117HrL-9DLhwXsqdy_b4x_3E">
            <a:extLst>
              <a:ext uri="{FF2B5EF4-FFF2-40B4-BE49-F238E27FC236}">
                <a16:creationId xmlns:a16="http://schemas.microsoft.com/office/drawing/2014/main" id="{8062D379-5DEF-2D40-86C9-18DFFA6768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54" y="1647277"/>
            <a:ext cx="4003964" cy="267310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5C770489-6CD5-6F48-B1A5-E5F9C3FA607B}"/>
              </a:ext>
            </a:extLst>
          </p:cNvPr>
          <p:cNvSpPr txBox="1">
            <a:spLocks/>
          </p:cNvSpPr>
          <p:nvPr/>
        </p:nvSpPr>
        <p:spPr>
          <a:xfrm>
            <a:off x="171491" y="4404175"/>
            <a:ext cx="4151127" cy="377553"/>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Entities in Articles </a:t>
            </a:r>
          </a:p>
        </p:txBody>
      </p:sp>
      <p:sp>
        <p:nvSpPr>
          <p:cNvPr id="11" name="Title 1">
            <a:extLst>
              <a:ext uri="{FF2B5EF4-FFF2-40B4-BE49-F238E27FC236}">
                <a16:creationId xmlns:a16="http://schemas.microsoft.com/office/drawing/2014/main" id="{F8AFD93D-0927-284D-806C-7EB525BBC039}"/>
              </a:ext>
            </a:extLst>
          </p:cNvPr>
          <p:cNvSpPr txBox="1">
            <a:spLocks/>
          </p:cNvSpPr>
          <p:nvPr/>
        </p:nvSpPr>
        <p:spPr>
          <a:xfrm>
            <a:off x="3068700" y="7018286"/>
            <a:ext cx="4151127" cy="377553"/>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Entities in Both </a:t>
            </a:r>
          </a:p>
        </p:txBody>
      </p:sp>
      <p:sp>
        <p:nvSpPr>
          <p:cNvPr id="12" name="Title 1">
            <a:extLst>
              <a:ext uri="{FF2B5EF4-FFF2-40B4-BE49-F238E27FC236}">
                <a16:creationId xmlns:a16="http://schemas.microsoft.com/office/drawing/2014/main" id="{19790F3E-5710-4C40-844C-3984A42EE532}"/>
              </a:ext>
            </a:extLst>
          </p:cNvPr>
          <p:cNvSpPr txBox="1">
            <a:spLocks/>
          </p:cNvSpPr>
          <p:nvPr/>
        </p:nvSpPr>
        <p:spPr>
          <a:xfrm>
            <a:off x="5929498" y="4198897"/>
            <a:ext cx="4151127" cy="377553"/>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Entities in Comments </a:t>
            </a:r>
          </a:p>
        </p:txBody>
      </p:sp>
    </p:spTree>
    <p:extLst>
      <p:ext uri="{BB962C8B-B14F-4D97-AF65-F5344CB8AC3E}">
        <p14:creationId xmlns:p14="http://schemas.microsoft.com/office/powerpoint/2010/main" val="2809609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D03C-6A2C-9546-B219-FC849351D613}"/>
              </a:ext>
            </a:extLst>
          </p:cNvPr>
          <p:cNvSpPr>
            <a:spLocks noGrp="1"/>
          </p:cNvSpPr>
          <p:nvPr>
            <p:ph type="title"/>
          </p:nvPr>
        </p:nvSpPr>
        <p:spPr>
          <a:xfrm>
            <a:off x="504492" y="24229"/>
            <a:ext cx="9071640" cy="751626"/>
          </a:xfrm>
        </p:spPr>
        <p:txBody>
          <a:bodyPr/>
          <a:lstStyle/>
          <a:p>
            <a:pPr algn="ctr"/>
            <a:r>
              <a:rPr lang="en-US" sz="3600" dirty="0"/>
              <a:t>Similar Authors based on Entities they Use</a:t>
            </a:r>
          </a:p>
        </p:txBody>
      </p:sp>
      <p:pic>
        <p:nvPicPr>
          <p:cNvPr id="7" name="Picture 6">
            <a:extLst>
              <a:ext uri="{FF2B5EF4-FFF2-40B4-BE49-F238E27FC236}">
                <a16:creationId xmlns:a16="http://schemas.microsoft.com/office/drawing/2014/main" id="{BF3A6219-BF16-014F-BFD8-5BF9C3DF7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3789"/>
            <a:ext cx="10080625" cy="5719895"/>
          </a:xfrm>
          <a:prstGeom prst="rect">
            <a:avLst/>
          </a:prstGeom>
        </p:spPr>
      </p:pic>
    </p:spTree>
    <p:extLst>
      <p:ext uri="{BB962C8B-B14F-4D97-AF65-F5344CB8AC3E}">
        <p14:creationId xmlns:p14="http://schemas.microsoft.com/office/powerpoint/2010/main" val="381657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6E44B-B9F0-684F-A3C0-278310342454}"/>
              </a:ext>
            </a:extLst>
          </p:cNvPr>
          <p:cNvSpPr>
            <a:spLocks noGrp="1"/>
          </p:cNvSpPr>
          <p:nvPr>
            <p:ph type="title"/>
          </p:nvPr>
        </p:nvSpPr>
        <p:spPr/>
        <p:txBody>
          <a:bodyPr/>
          <a:lstStyle/>
          <a:p>
            <a:pPr algn="ctr"/>
            <a:r>
              <a:rPr lang="en-US" dirty="0">
                <a:solidFill>
                  <a:schemeClr val="tx1">
                    <a:lumMod val="75000"/>
                    <a:lumOff val="25000"/>
                  </a:schemeClr>
                </a:solidFill>
              </a:rPr>
              <a:t>Contact Information</a:t>
            </a:r>
          </a:p>
        </p:txBody>
      </p:sp>
      <p:sp>
        <p:nvSpPr>
          <p:cNvPr id="3" name="Subtitle 2">
            <a:extLst>
              <a:ext uri="{FF2B5EF4-FFF2-40B4-BE49-F238E27FC236}">
                <a16:creationId xmlns:a16="http://schemas.microsoft.com/office/drawing/2014/main" id="{BF2FCD8A-AA87-D747-94CD-B5202C13EC39}"/>
              </a:ext>
            </a:extLst>
          </p:cNvPr>
          <p:cNvSpPr>
            <a:spLocks noGrp="1"/>
          </p:cNvSpPr>
          <p:nvPr>
            <p:ph type="subTitle"/>
          </p:nvPr>
        </p:nvSpPr>
        <p:spPr>
          <a:xfrm>
            <a:off x="520004" y="1437899"/>
            <a:ext cx="9071640" cy="4698753"/>
          </a:xfrm>
        </p:spPr>
        <p:txBody>
          <a:bodyPr/>
          <a:lstStyle/>
          <a:p>
            <a:r>
              <a:rPr lang="en-US" dirty="0"/>
              <a:t>Andy Chen</a:t>
            </a:r>
          </a:p>
          <a:p>
            <a:pPr marL="457200" lvl="1" indent="0">
              <a:buNone/>
            </a:pPr>
            <a:r>
              <a:rPr lang="en-US" dirty="0"/>
              <a:t>  </a:t>
            </a:r>
            <a:r>
              <a:rPr lang="en-US" dirty="0">
                <a:hlinkClick r:id="rId2"/>
              </a:rPr>
              <a:t>andy74322@gmail.com</a:t>
            </a:r>
            <a:endParaRPr lang="en-US" dirty="0"/>
          </a:p>
          <a:p>
            <a:pPr marL="457200" lvl="1" indent="0">
              <a:buNone/>
            </a:pPr>
            <a:endParaRPr lang="en-US" dirty="0"/>
          </a:p>
          <a:p>
            <a:pPr marL="457200" lvl="1" indent="0">
              <a:buNone/>
            </a:pPr>
            <a:r>
              <a:rPr lang="en-US" dirty="0"/>
              <a:t>  +1 (778)–997–8252</a:t>
            </a:r>
          </a:p>
          <a:p>
            <a:pPr marL="457200" lvl="1" indent="0">
              <a:buNone/>
            </a:pPr>
            <a:endParaRPr lang="en-US" dirty="0"/>
          </a:p>
          <a:p>
            <a:r>
              <a:rPr lang="en-US" dirty="0"/>
              <a:t>Maria </a:t>
            </a:r>
            <a:r>
              <a:rPr lang="en-US" dirty="0" err="1"/>
              <a:t>Babaeva</a:t>
            </a:r>
            <a:endParaRPr lang="en-US" dirty="0"/>
          </a:p>
          <a:p>
            <a:pPr marL="457200" lvl="1" indent="0">
              <a:buNone/>
            </a:pPr>
            <a:r>
              <a:rPr lang="en-US" dirty="0"/>
              <a:t>  </a:t>
            </a:r>
            <a:r>
              <a:rPr lang="en-US" dirty="0">
                <a:hlinkClick r:id="rId3"/>
              </a:rPr>
              <a:t>maraik26@gmail.com</a:t>
            </a:r>
            <a:endParaRPr lang="en-US" dirty="0"/>
          </a:p>
          <a:p>
            <a:pPr marL="457200" lvl="1" indent="0">
              <a:buNone/>
            </a:pPr>
            <a:endParaRPr lang="en-US" dirty="0"/>
          </a:p>
          <a:p>
            <a:pPr marL="457200" lvl="1" indent="0">
              <a:buNone/>
            </a:pPr>
            <a:r>
              <a:rPr lang="en-US" dirty="0"/>
              <a:t>  +48 (539)–870–130</a:t>
            </a:r>
          </a:p>
          <a:p>
            <a:pPr marL="457200" lvl="1" indent="0">
              <a:buNone/>
            </a:pPr>
            <a:endParaRPr lang="en-US" dirty="0"/>
          </a:p>
          <a:p>
            <a:r>
              <a:rPr lang="en-US" dirty="0"/>
              <a:t>Pushkar Sinha</a:t>
            </a:r>
          </a:p>
          <a:p>
            <a:pPr marL="457200" lvl="1" indent="0">
              <a:buNone/>
            </a:pPr>
            <a:r>
              <a:rPr lang="en-US" dirty="0"/>
              <a:t>  </a:t>
            </a:r>
            <a:r>
              <a:rPr lang="en-US" dirty="0">
                <a:hlinkClick r:id="rId4"/>
              </a:rPr>
              <a:t>pushkarsinha089@gmail.com</a:t>
            </a:r>
            <a:endParaRPr lang="en-US" dirty="0"/>
          </a:p>
          <a:p>
            <a:pPr marL="457200" lvl="1" indent="0">
              <a:buNone/>
            </a:pPr>
            <a:endParaRPr lang="en-US" dirty="0"/>
          </a:p>
          <a:p>
            <a:pPr marL="457200" lvl="1" indent="0">
              <a:buNone/>
            </a:pPr>
            <a:r>
              <a:rPr lang="en-US" dirty="0"/>
              <a:t>  +1 (778)–865–6772</a:t>
            </a:r>
          </a:p>
          <a:p>
            <a:pPr marL="457200" lvl="1" indent="0">
              <a:buNone/>
            </a:pPr>
            <a:endParaRPr lang="en-US" dirty="0"/>
          </a:p>
          <a:p>
            <a:pPr marL="457200" lvl="1" indent="0">
              <a:buNone/>
            </a:pPr>
            <a:endParaRPr lang="en-US" dirty="0"/>
          </a:p>
        </p:txBody>
      </p:sp>
      <p:pic>
        <p:nvPicPr>
          <p:cNvPr id="4" name="Picture 3">
            <a:extLst>
              <a:ext uri="{FF2B5EF4-FFF2-40B4-BE49-F238E27FC236}">
                <a16:creationId xmlns:a16="http://schemas.microsoft.com/office/drawing/2014/main" id="{F6855466-6EB6-9E4E-90A9-47385EBA8E9C}"/>
              </a:ext>
            </a:extLst>
          </p:cNvPr>
          <p:cNvPicPr>
            <a:picLocks noChangeAspect="1"/>
          </p:cNvPicPr>
          <p:nvPr/>
        </p:nvPicPr>
        <p:blipFill>
          <a:blip r:embed="rId5"/>
          <a:stretch>
            <a:fillRect/>
          </a:stretch>
        </p:blipFill>
        <p:spPr>
          <a:xfrm>
            <a:off x="693683" y="1674366"/>
            <a:ext cx="381433" cy="381433"/>
          </a:xfrm>
          <a:prstGeom prst="rect">
            <a:avLst/>
          </a:prstGeom>
        </p:spPr>
      </p:pic>
      <p:pic>
        <p:nvPicPr>
          <p:cNvPr id="5" name="Picture 4">
            <a:extLst>
              <a:ext uri="{FF2B5EF4-FFF2-40B4-BE49-F238E27FC236}">
                <a16:creationId xmlns:a16="http://schemas.microsoft.com/office/drawing/2014/main" id="{7DD3FBCB-8222-F544-A162-0C2628F1A289}"/>
              </a:ext>
            </a:extLst>
          </p:cNvPr>
          <p:cNvPicPr>
            <a:picLocks noChangeAspect="1"/>
          </p:cNvPicPr>
          <p:nvPr/>
        </p:nvPicPr>
        <p:blipFill>
          <a:blip r:embed="rId6"/>
          <a:stretch>
            <a:fillRect/>
          </a:stretch>
        </p:blipFill>
        <p:spPr>
          <a:xfrm>
            <a:off x="692096" y="3878852"/>
            <a:ext cx="383019" cy="383019"/>
          </a:xfrm>
          <a:prstGeom prst="rect">
            <a:avLst/>
          </a:prstGeom>
        </p:spPr>
      </p:pic>
      <p:pic>
        <p:nvPicPr>
          <p:cNvPr id="6" name="Picture 5">
            <a:extLst>
              <a:ext uri="{FF2B5EF4-FFF2-40B4-BE49-F238E27FC236}">
                <a16:creationId xmlns:a16="http://schemas.microsoft.com/office/drawing/2014/main" id="{F3D46124-7D76-C94C-AB6B-9E2B259B2F41}"/>
              </a:ext>
            </a:extLst>
          </p:cNvPr>
          <p:cNvPicPr>
            <a:picLocks noChangeAspect="1"/>
          </p:cNvPicPr>
          <p:nvPr/>
        </p:nvPicPr>
        <p:blipFill>
          <a:blip r:embed="rId5"/>
          <a:stretch>
            <a:fillRect/>
          </a:stretch>
        </p:blipFill>
        <p:spPr>
          <a:xfrm>
            <a:off x="693683" y="3350075"/>
            <a:ext cx="381433" cy="381433"/>
          </a:xfrm>
          <a:prstGeom prst="rect">
            <a:avLst/>
          </a:prstGeom>
        </p:spPr>
      </p:pic>
      <p:pic>
        <p:nvPicPr>
          <p:cNvPr id="7" name="Picture 6">
            <a:extLst>
              <a:ext uri="{FF2B5EF4-FFF2-40B4-BE49-F238E27FC236}">
                <a16:creationId xmlns:a16="http://schemas.microsoft.com/office/drawing/2014/main" id="{977303DA-2C81-E844-A44F-17663AB76B53}"/>
              </a:ext>
            </a:extLst>
          </p:cNvPr>
          <p:cNvPicPr>
            <a:picLocks noChangeAspect="1"/>
          </p:cNvPicPr>
          <p:nvPr/>
        </p:nvPicPr>
        <p:blipFill>
          <a:blip r:embed="rId5"/>
          <a:stretch>
            <a:fillRect/>
          </a:stretch>
        </p:blipFill>
        <p:spPr>
          <a:xfrm>
            <a:off x="693683" y="5077512"/>
            <a:ext cx="381433" cy="381433"/>
          </a:xfrm>
          <a:prstGeom prst="rect">
            <a:avLst/>
          </a:prstGeom>
        </p:spPr>
      </p:pic>
      <p:pic>
        <p:nvPicPr>
          <p:cNvPr id="8" name="Picture 7">
            <a:extLst>
              <a:ext uri="{FF2B5EF4-FFF2-40B4-BE49-F238E27FC236}">
                <a16:creationId xmlns:a16="http://schemas.microsoft.com/office/drawing/2014/main" id="{98FBCF0E-8D75-E945-B99B-B0A3C6748E93}"/>
              </a:ext>
            </a:extLst>
          </p:cNvPr>
          <p:cNvPicPr>
            <a:picLocks noChangeAspect="1"/>
          </p:cNvPicPr>
          <p:nvPr/>
        </p:nvPicPr>
        <p:blipFill>
          <a:blip r:embed="rId6"/>
          <a:stretch>
            <a:fillRect/>
          </a:stretch>
        </p:blipFill>
        <p:spPr>
          <a:xfrm>
            <a:off x="693683" y="5606289"/>
            <a:ext cx="383019" cy="383019"/>
          </a:xfrm>
          <a:prstGeom prst="rect">
            <a:avLst/>
          </a:prstGeom>
        </p:spPr>
      </p:pic>
      <p:pic>
        <p:nvPicPr>
          <p:cNvPr id="9" name="Picture 8">
            <a:extLst>
              <a:ext uri="{FF2B5EF4-FFF2-40B4-BE49-F238E27FC236}">
                <a16:creationId xmlns:a16="http://schemas.microsoft.com/office/drawing/2014/main" id="{A11DC6F4-8E9F-454C-9B38-3620DAE52ADD}"/>
              </a:ext>
            </a:extLst>
          </p:cNvPr>
          <p:cNvPicPr>
            <a:picLocks noChangeAspect="1"/>
          </p:cNvPicPr>
          <p:nvPr/>
        </p:nvPicPr>
        <p:blipFill>
          <a:blip r:embed="rId6"/>
          <a:stretch>
            <a:fillRect/>
          </a:stretch>
        </p:blipFill>
        <p:spPr>
          <a:xfrm>
            <a:off x="692097" y="2195155"/>
            <a:ext cx="383019" cy="383019"/>
          </a:xfrm>
          <a:prstGeom prst="rect">
            <a:avLst/>
          </a:prstGeom>
        </p:spPr>
      </p:pic>
    </p:spTree>
    <p:extLst>
      <p:ext uri="{BB962C8B-B14F-4D97-AF65-F5344CB8AC3E}">
        <p14:creationId xmlns:p14="http://schemas.microsoft.com/office/powerpoint/2010/main" val="362818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8898-88A2-C04F-BE29-757573E2726C}"/>
              </a:ext>
            </a:extLst>
          </p:cNvPr>
          <p:cNvSpPr>
            <a:spLocks noGrp="1"/>
          </p:cNvSpPr>
          <p:nvPr>
            <p:ph type="title"/>
          </p:nvPr>
        </p:nvSpPr>
        <p:spPr/>
        <p:txBody>
          <a:bodyPr/>
          <a:lstStyle/>
          <a:p>
            <a:r>
              <a:rPr lang="en-US" dirty="0"/>
              <a:t>Technical Importance of the Project</a:t>
            </a:r>
          </a:p>
        </p:txBody>
      </p:sp>
      <p:pic>
        <p:nvPicPr>
          <p:cNvPr id="5" name="Picture 4">
            <a:extLst>
              <a:ext uri="{FF2B5EF4-FFF2-40B4-BE49-F238E27FC236}">
                <a16:creationId xmlns:a16="http://schemas.microsoft.com/office/drawing/2014/main" id="{1D6749C7-5B5B-8B41-A61E-7E7EF5E2CFD9}"/>
              </a:ext>
            </a:extLst>
          </p:cNvPr>
          <p:cNvPicPr>
            <a:picLocks noChangeAspect="1"/>
          </p:cNvPicPr>
          <p:nvPr/>
        </p:nvPicPr>
        <p:blipFill>
          <a:blip r:embed="rId2"/>
          <a:stretch>
            <a:fillRect/>
          </a:stretch>
        </p:blipFill>
        <p:spPr>
          <a:xfrm>
            <a:off x="6250754" y="2002992"/>
            <a:ext cx="3810000" cy="2247900"/>
          </a:xfrm>
          <a:prstGeom prst="rect">
            <a:avLst/>
          </a:prstGeom>
        </p:spPr>
      </p:pic>
      <p:pic>
        <p:nvPicPr>
          <p:cNvPr id="6" name="Picture 5">
            <a:extLst>
              <a:ext uri="{FF2B5EF4-FFF2-40B4-BE49-F238E27FC236}">
                <a16:creationId xmlns:a16="http://schemas.microsoft.com/office/drawing/2014/main" id="{BD0D7E49-5576-FF4A-B845-4C895F2DFA92}"/>
              </a:ext>
            </a:extLst>
          </p:cNvPr>
          <p:cNvPicPr>
            <a:picLocks noChangeAspect="1"/>
          </p:cNvPicPr>
          <p:nvPr/>
        </p:nvPicPr>
        <p:blipFill>
          <a:blip r:embed="rId3">
            <a:alphaModFix amt="84000"/>
          </a:blip>
          <a:stretch>
            <a:fillRect/>
          </a:stretch>
        </p:blipFill>
        <p:spPr>
          <a:xfrm>
            <a:off x="4811711" y="4114800"/>
            <a:ext cx="5249043" cy="3444875"/>
          </a:xfrm>
          <a:prstGeom prst="rect">
            <a:avLst/>
          </a:prstGeom>
          <a:effectLst>
            <a:reflection endPos="0" dist="50800" dir="5400000" sy="-100000" algn="bl" rotWithShape="0"/>
          </a:effectLst>
        </p:spPr>
      </p:pic>
      <p:pic>
        <p:nvPicPr>
          <p:cNvPr id="4" name="Picture 3">
            <a:extLst>
              <a:ext uri="{FF2B5EF4-FFF2-40B4-BE49-F238E27FC236}">
                <a16:creationId xmlns:a16="http://schemas.microsoft.com/office/drawing/2014/main" id="{DBB59859-6049-DD43-B611-E257ED87E781}"/>
              </a:ext>
            </a:extLst>
          </p:cNvPr>
          <p:cNvPicPr>
            <a:picLocks noChangeAspect="1"/>
          </p:cNvPicPr>
          <p:nvPr/>
        </p:nvPicPr>
        <p:blipFill>
          <a:blip r:embed="rId4"/>
          <a:stretch>
            <a:fillRect/>
          </a:stretch>
        </p:blipFill>
        <p:spPr>
          <a:xfrm>
            <a:off x="504000" y="1594986"/>
            <a:ext cx="5564291" cy="3063911"/>
          </a:xfrm>
          <a:prstGeom prst="rect">
            <a:avLst/>
          </a:prstGeom>
        </p:spPr>
      </p:pic>
      <p:pic>
        <p:nvPicPr>
          <p:cNvPr id="7" name="Picture 6">
            <a:extLst>
              <a:ext uri="{FF2B5EF4-FFF2-40B4-BE49-F238E27FC236}">
                <a16:creationId xmlns:a16="http://schemas.microsoft.com/office/drawing/2014/main" id="{C373B07F-D051-EC4B-868A-E0E61395D7A4}"/>
              </a:ext>
            </a:extLst>
          </p:cNvPr>
          <p:cNvPicPr>
            <a:picLocks noChangeAspect="1"/>
          </p:cNvPicPr>
          <p:nvPr/>
        </p:nvPicPr>
        <p:blipFill>
          <a:blip r:embed="rId5"/>
          <a:stretch>
            <a:fillRect/>
          </a:stretch>
        </p:blipFill>
        <p:spPr>
          <a:xfrm>
            <a:off x="392637" y="4803991"/>
            <a:ext cx="4530437" cy="2406226"/>
          </a:xfrm>
          <a:prstGeom prst="rect">
            <a:avLst/>
          </a:prstGeom>
        </p:spPr>
      </p:pic>
    </p:spTree>
    <p:extLst>
      <p:ext uri="{BB962C8B-B14F-4D97-AF65-F5344CB8AC3E}">
        <p14:creationId xmlns:p14="http://schemas.microsoft.com/office/powerpoint/2010/main" val="3240821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8661-3252-4B4F-8BBD-B6CF445AAF63}"/>
              </a:ext>
            </a:extLst>
          </p:cNvPr>
          <p:cNvSpPr>
            <a:spLocks noGrp="1"/>
          </p:cNvSpPr>
          <p:nvPr>
            <p:ph type="title"/>
          </p:nvPr>
        </p:nvSpPr>
        <p:spPr/>
        <p:txBody>
          <a:bodyPr/>
          <a:lstStyle/>
          <a:p>
            <a:pPr algn="ctr"/>
            <a:r>
              <a:rPr lang="en-US" dirty="0"/>
              <a:t>Questions to Answer</a:t>
            </a:r>
          </a:p>
        </p:txBody>
      </p:sp>
      <p:sp>
        <p:nvSpPr>
          <p:cNvPr id="3" name="Subtitle 2">
            <a:extLst>
              <a:ext uri="{FF2B5EF4-FFF2-40B4-BE49-F238E27FC236}">
                <a16:creationId xmlns:a16="http://schemas.microsoft.com/office/drawing/2014/main" id="{2579E511-A1FC-3D42-AAF6-362485F877A7}"/>
              </a:ext>
            </a:extLst>
          </p:cNvPr>
          <p:cNvSpPr>
            <a:spLocks noGrp="1"/>
          </p:cNvSpPr>
          <p:nvPr>
            <p:ph type="subTitle"/>
          </p:nvPr>
        </p:nvSpPr>
        <p:spPr>
          <a:xfrm>
            <a:off x="504000" y="1967823"/>
            <a:ext cx="9071640" cy="4384440"/>
          </a:xfrm>
        </p:spPr>
        <p:txBody>
          <a:bodyPr/>
          <a:lstStyle/>
          <a:p>
            <a:pPr marL="457200" indent="-457200">
              <a:buFont typeface="Wingdings" pitchFamily="2" charset="2"/>
              <a:buChar char="Ø"/>
            </a:pPr>
            <a:r>
              <a:rPr lang="en-CA" sz="3200" spc="-1" dirty="0">
                <a:solidFill>
                  <a:srgbClr val="000000"/>
                </a:solidFill>
                <a:uFill>
                  <a:solidFill>
                    <a:srgbClr val="FFFFFF"/>
                  </a:solidFill>
                </a:uFill>
              </a:rPr>
              <a:t>What are the top topics mentioned in the articles and comments? What is the overlap?</a:t>
            </a:r>
          </a:p>
          <a:p>
            <a:pPr marL="457200" indent="-457200">
              <a:buFont typeface="Wingdings" pitchFamily="2" charset="2"/>
              <a:buChar char="Ø"/>
            </a:pPr>
            <a:r>
              <a:rPr lang="en-CA" sz="3200" spc="-1" dirty="0">
                <a:solidFill>
                  <a:srgbClr val="000000"/>
                </a:solidFill>
                <a:uFill>
                  <a:solidFill>
                    <a:srgbClr val="FFFFFF"/>
                  </a:solidFill>
                </a:uFill>
              </a:rPr>
              <a:t>What are the most mentioned people, places, organizations in the articles and comments? What is the overlap? </a:t>
            </a:r>
          </a:p>
          <a:p>
            <a:pPr marL="457200" indent="-457200">
              <a:buFont typeface="Wingdings" pitchFamily="2" charset="2"/>
              <a:buChar char="Ø"/>
            </a:pPr>
            <a:r>
              <a:rPr lang="en-CA" sz="3200" spc="-1" dirty="0">
                <a:solidFill>
                  <a:srgbClr val="000000"/>
                </a:solidFill>
                <a:uFill>
                  <a:solidFill>
                    <a:srgbClr val="FFFFFF"/>
                  </a:solidFill>
                </a:uFill>
              </a:rPr>
              <a:t>What are the sentiments expressed in the comments for the articles? Time-series analysis of the sentiments expressed in articles and comments.</a:t>
            </a:r>
          </a:p>
          <a:p>
            <a:endParaRPr lang="en-US" sz="3200" dirty="0"/>
          </a:p>
        </p:txBody>
      </p:sp>
    </p:spTree>
    <p:extLst>
      <p:ext uri="{BB962C8B-B14F-4D97-AF65-F5344CB8AC3E}">
        <p14:creationId xmlns:p14="http://schemas.microsoft.com/office/powerpoint/2010/main" val="221893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Shape 1"/>
          <p:cNvSpPr txBox="1"/>
          <p:nvPr/>
        </p:nvSpPr>
        <p:spPr>
          <a:xfrm>
            <a:off x="504000" y="301320"/>
            <a:ext cx="9071640" cy="1262160"/>
          </a:xfrm>
          <a:prstGeom prst="rect">
            <a:avLst/>
          </a:prstGeom>
          <a:noFill/>
          <a:ln>
            <a:noFill/>
          </a:ln>
        </p:spPr>
        <p:txBody>
          <a:bodyPr lIns="0" tIns="0" rIns="0" bIns="0" anchor="ctr"/>
          <a:lstStyle/>
          <a:p>
            <a:pPr algn="ctr"/>
            <a:r>
              <a:rPr lang="en-CA" sz="2200" b="0" strike="noStrike" spc="-1">
                <a:solidFill>
                  <a:srgbClr val="000000"/>
                </a:solidFill>
                <a:uFill>
                  <a:solidFill>
                    <a:srgbClr val="FFFFFF"/>
                  </a:solidFill>
                </a:uFill>
                <a:latin typeface="Arial"/>
              </a:rPr>
              <a:t> </a:t>
            </a:r>
            <a:endParaRPr lang="en-CA" sz="4400" b="0" strike="noStrike" spc="-1">
              <a:solidFill>
                <a:srgbClr val="000000"/>
              </a:solidFill>
              <a:uFill>
                <a:solidFill>
                  <a:srgbClr val="FFFFFF"/>
                </a:solidFill>
              </a:uFill>
              <a:latin typeface="Arial"/>
            </a:endParaRPr>
          </a:p>
        </p:txBody>
      </p:sp>
      <p:sp>
        <p:nvSpPr>
          <p:cNvPr id="44" name="TextShape 2"/>
          <p:cNvSpPr txBox="1"/>
          <p:nvPr/>
        </p:nvSpPr>
        <p:spPr>
          <a:xfrm>
            <a:off x="576360" y="1769040"/>
            <a:ext cx="9071640" cy="4384440"/>
          </a:xfrm>
          <a:prstGeom prst="rect">
            <a:avLst/>
          </a:prstGeom>
          <a:noFill/>
          <a:ln>
            <a:noFill/>
          </a:ln>
        </p:spPr>
        <p:txBody>
          <a:bodyPr lIns="0" tIns="0" rIns="0" bIns="0" anchor="ctr"/>
          <a:lstStyle/>
          <a:p>
            <a:pPr algn="ctr"/>
            <a:endParaRPr lang="en-CA" sz="3200" b="0" strike="noStrike" spc="-1">
              <a:solidFill>
                <a:srgbClr val="000000"/>
              </a:solidFill>
              <a:uFill>
                <a:solidFill>
                  <a:srgbClr val="FFFFFF"/>
                </a:solidFill>
              </a:uFill>
              <a:latin typeface="Arial"/>
            </a:endParaRPr>
          </a:p>
          <a:p>
            <a:pPr algn="ctr"/>
            <a:endParaRPr lang="en-CA" sz="3200" b="0" strike="noStrike" spc="-1">
              <a:solidFill>
                <a:srgbClr val="000000"/>
              </a:solidFill>
              <a:uFill>
                <a:solidFill>
                  <a:srgbClr val="FFFFFF"/>
                </a:solidFill>
              </a:uFill>
              <a:latin typeface="Arial"/>
            </a:endParaRPr>
          </a:p>
          <a:p>
            <a:pPr algn="ctr"/>
            <a:endParaRPr lang="en-CA" sz="3200" b="0" strike="noStrike" spc="-1">
              <a:solidFill>
                <a:srgbClr val="000000"/>
              </a:solidFill>
              <a:uFill>
                <a:solidFill>
                  <a:srgbClr val="FFFFFF"/>
                </a:solidFill>
              </a:uFill>
              <a:latin typeface="Arial"/>
            </a:endParaRPr>
          </a:p>
          <a:p>
            <a:pPr algn="ctr"/>
            <a:endParaRPr lang="en-CA" sz="3200" b="0" strike="noStrike" spc="-1">
              <a:solidFill>
                <a:srgbClr val="000000"/>
              </a:solidFill>
              <a:uFill>
                <a:solidFill>
                  <a:srgbClr val="FFFFFF"/>
                </a:solidFill>
              </a:uFill>
              <a:latin typeface="Arial"/>
            </a:endParaRPr>
          </a:p>
          <a:p>
            <a:pPr algn="ctr"/>
            <a:endParaRPr lang="en-CA" sz="3200" b="0" strike="noStrike" spc="-1">
              <a:solidFill>
                <a:srgbClr val="000000"/>
              </a:solidFill>
              <a:uFill>
                <a:solidFill>
                  <a:srgbClr val="FFFFFF"/>
                </a:solidFill>
              </a:uFill>
              <a:latin typeface="Arial"/>
            </a:endParaRPr>
          </a:p>
        </p:txBody>
      </p:sp>
      <p:sp>
        <p:nvSpPr>
          <p:cNvPr id="45" name="CustomShape 3"/>
          <p:cNvSpPr/>
          <p:nvPr/>
        </p:nvSpPr>
        <p:spPr>
          <a:xfrm>
            <a:off x="1368000" y="792000"/>
            <a:ext cx="7488000" cy="5688000"/>
          </a:xfrm>
          <a:prstGeom prst="ellipse">
            <a:avLst/>
          </a:prstGeom>
          <a:solidFill>
            <a:srgbClr val="729FCF">
              <a:alpha val="50000"/>
            </a:srgbClr>
          </a:solidFill>
          <a:ln>
            <a:solidFill>
              <a:srgbClr val="FFFFFF"/>
            </a:solidFill>
          </a:ln>
        </p:spPr>
        <p:style>
          <a:lnRef idx="0">
            <a:scrgbClr r="0" g="0" b="0"/>
          </a:lnRef>
          <a:fillRef idx="0">
            <a:scrgbClr r="0" g="0" b="0"/>
          </a:fillRef>
          <a:effectRef idx="0">
            <a:scrgbClr r="0" g="0" b="0"/>
          </a:effectRef>
          <a:fontRef idx="minor"/>
        </p:style>
      </p:sp>
      <p:sp>
        <p:nvSpPr>
          <p:cNvPr id="46" name="CustomShape 4"/>
          <p:cNvSpPr/>
          <p:nvPr/>
        </p:nvSpPr>
        <p:spPr>
          <a:xfrm>
            <a:off x="2303640" y="3961260"/>
            <a:ext cx="2304360" cy="12240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r>
              <a:rPr lang="en-CA" sz="1600" b="0" strike="noStrike" spc="-1">
                <a:solidFill>
                  <a:srgbClr val="000000"/>
                </a:solidFill>
                <a:uFill>
                  <a:solidFill>
                    <a:srgbClr val="FFFFFF"/>
                  </a:solidFill>
                </a:uFill>
                <a:latin typeface="Arial"/>
              </a:rPr>
              <a:t>663,173 comments</a:t>
            </a:r>
            <a:endParaRPr lang="en-CA" sz="1800" b="0" strike="noStrike" spc="-1">
              <a:solidFill>
                <a:srgbClr val="000000"/>
              </a:solidFill>
              <a:uFill>
                <a:solidFill>
                  <a:srgbClr val="FFFFFF"/>
                </a:solidFill>
              </a:uFill>
              <a:latin typeface="Arial"/>
            </a:endParaRPr>
          </a:p>
        </p:txBody>
      </p:sp>
      <p:sp>
        <p:nvSpPr>
          <p:cNvPr id="47" name="CustomShape 5"/>
          <p:cNvSpPr/>
          <p:nvPr/>
        </p:nvSpPr>
        <p:spPr>
          <a:xfrm>
            <a:off x="5399640" y="3975801"/>
            <a:ext cx="2352522" cy="122400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r>
              <a:rPr lang="en-CA" sz="1600" b="0" strike="noStrike" spc="-1">
                <a:solidFill>
                  <a:srgbClr val="000000"/>
                </a:solidFill>
                <a:uFill>
                  <a:solidFill>
                    <a:srgbClr val="FFFFFF"/>
                  </a:solidFill>
                </a:uFill>
                <a:latin typeface="Arial"/>
              </a:rPr>
              <a:t>10,339 articles </a:t>
            </a:r>
            <a:endParaRPr lang="en-CA" sz="1800" b="0" strike="noStrike" spc="-1">
              <a:solidFill>
                <a:srgbClr val="000000"/>
              </a:solidFill>
              <a:uFill>
                <a:solidFill>
                  <a:srgbClr val="FFFFFF"/>
                </a:solidFill>
              </a:uFill>
              <a:latin typeface="Arial"/>
            </a:endParaRPr>
          </a:p>
        </p:txBody>
      </p:sp>
      <p:sp>
        <p:nvSpPr>
          <p:cNvPr id="48" name="TextShape 6"/>
          <p:cNvSpPr txBox="1"/>
          <p:nvPr/>
        </p:nvSpPr>
        <p:spPr>
          <a:xfrm>
            <a:off x="3168000" y="1424160"/>
            <a:ext cx="4248000" cy="680040"/>
          </a:xfrm>
          <a:prstGeom prst="rect">
            <a:avLst/>
          </a:prstGeom>
          <a:noFill/>
          <a:ln>
            <a:noFill/>
          </a:ln>
        </p:spPr>
        <p:txBody>
          <a:bodyPr lIns="0" tIns="0" rIns="0" bIns="0" anchor="ctr"/>
          <a:lstStyle/>
          <a:p>
            <a:r>
              <a:rPr lang="en-CA" sz="2400" b="1" strike="noStrike" spc="-1">
                <a:solidFill>
                  <a:srgbClr val="000000"/>
                </a:solidFill>
                <a:uFill>
                  <a:solidFill>
                    <a:srgbClr val="FFFFFF"/>
                  </a:solidFill>
                </a:uFill>
                <a:latin typeface="Arial"/>
              </a:rPr>
              <a:t>SFU linguistic department</a:t>
            </a:r>
          </a:p>
        </p:txBody>
      </p:sp>
      <p:sp>
        <p:nvSpPr>
          <p:cNvPr id="49" name="TextShape 7"/>
          <p:cNvSpPr txBox="1"/>
          <p:nvPr/>
        </p:nvSpPr>
        <p:spPr>
          <a:xfrm>
            <a:off x="2592360" y="2016360"/>
            <a:ext cx="5362920" cy="1059480"/>
          </a:xfrm>
          <a:prstGeom prst="rect">
            <a:avLst/>
          </a:prstGeom>
          <a:noFill/>
          <a:ln>
            <a:noFill/>
          </a:ln>
        </p:spPr>
        <p:txBody>
          <a:bodyPr lIns="0" tIns="0" rIns="0" bIns="0" anchor="ctr"/>
          <a:lstStyle/>
          <a:p>
            <a:r>
              <a:rPr lang="en-CA" sz="1600" b="0" strike="noStrike" spc="-1">
                <a:solidFill>
                  <a:srgbClr val="000000"/>
                </a:solidFill>
                <a:uFill>
                  <a:solidFill>
                    <a:srgbClr val="FFFFFF"/>
                  </a:solidFill>
                </a:uFill>
                <a:latin typeface="Arial"/>
              </a:rPr>
              <a:t>       </a:t>
            </a:r>
            <a:r>
              <a:rPr lang="en-CA" sz="1800" b="0" strike="noStrike" spc="-1">
                <a:solidFill>
                  <a:srgbClr val="000000"/>
                </a:solidFill>
                <a:uFill>
                  <a:solidFill>
                    <a:srgbClr val="FFFFFF"/>
                  </a:solidFill>
                </a:uFill>
                <a:latin typeface="Arial"/>
              </a:rPr>
              <a:t>SFU Opinion and Comments Corpus data set</a:t>
            </a:r>
            <a:r>
              <a:rPr lang="en-CA" sz="1600" b="0" strike="noStrike" spc="-1">
                <a:solidFill>
                  <a:srgbClr val="000000"/>
                </a:solidFill>
                <a:uFill>
                  <a:solidFill>
                    <a:srgbClr val="FFFFFF"/>
                  </a:solidFill>
                </a:uFill>
                <a:latin typeface="Arial"/>
              </a:rPr>
              <a:t>.</a:t>
            </a:r>
          </a:p>
        </p:txBody>
      </p:sp>
      <p:sp>
        <p:nvSpPr>
          <p:cNvPr id="50" name="TextShape 8"/>
          <p:cNvSpPr txBox="1"/>
          <p:nvPr/>
        </p:nvSpPr>
        <p:spPr>
          <a:xfrm>
            <a:off x="2448000" y="2808000"/>
            <a:ext cx="5616000" cy="451800"/>
          </a:xfrm>
          <a:prstGeom prst="rect">
            <a:avLst/>
          </a:prstGeom>
          <a:noFill/>
          <a:ln>
            <a:noFill/>
          </a:ln>
        </p:spPr>
        <p:txBody>
          <a:bodyPr lIns="0" tIns="0" rIns="0" bIns="0" anchor="ctr"/>
          <a:lstStyle/>
          <a:p>
            <a:r>
              <a:rPr lang="en-CA" sz="1600" b="0" strike="noStrike" spc="-1">
                <a:solidFill>
                  <a:srgbClr val="000000"/>
                </a:solidFill>
                <a:uFill>
                  <a:solidFill>
                    <a:srgbClr val="FFFFFF"/>
                  </a:solidFill>
                </a:uFill>
                <a:latin typeface="Arial"/>
              </a:rPr>
              <a:t>from the main Canadian daily in English, The Globe and Mail, for a five-year period (from January 2012 to December 2016).</a:t>
            </a:r>
          </a:p>
        </p:txBody>
      </p:sp>
      <p:sp>
        <p:nvSpPr>
          <p:cNvPr id="2" name="Rectangle 1">
            <a:extLst>
              <a:ext uri="{FF2B5EF4-FFF2-40B4-BE49-F238E27FC236}">
                <a16:creationId xmlns:a16="http://schemas.microsoft.com/office/drawing/2014/main" id="{AF099616-A923-4043-81F4-E45F8BBEE5CE}"/>
              </a:ext>
            </a:extLst>
          </p:cNvPr>
          <p:cNvSpPr/>
          <p:nvPr/>
        </p:nvSpPr>
        <p:spPr>
          <a:xfrm>
            <a:off x="2981111" y="6646064"/>
            <a:ext cx="4621778" cy="369332"/>
          </a:xfrm>
          <a:prstGeom prst="rect">
            <a:avLst/>
          </a:prstGeom>
        </p:spPr>
        <p:txBody>
          <a:bodyPr wrap="none">
            <a:spAutoFit/>
          </a:bodyPr>
          <a:lstStyle/>
          <a:p>
            <a:r>
              <a:rPr lang="en-CA" dirty="0">
                <a:hlinkClick r:id="rId2"/>
              </a:rPr>
              <a:t>https://github.com/sfu-discourse-lab/SOCC </a:t>
            </a:r>
            <a:endParaRPr lang="en-CA" sz="16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Shape 1"/>
          <p:cNvSpPr txBox="1"/>
          <p:nvPr/>
        </p:nvSpPr>
        <p:spPr>
          <a:xfrm>
            <a:off x="576000" y="105840"/>
            <a:ext cx="9071640" cy="1262160"/>
          </a:xfrm>
          <a:prstGeom prst="rect">
            <a:avLst/>
          </a:prstGeom>
          <a:noFill/>
          <a:ln>
            <a:noFill/>
          </a:ln>
        </p:spPr>
        <p:txBody>
          <a:bodyPr lIns="0" tIns="0" rIns="0" bIns="0" anchor="ctr"/>
          <a:lstStyle/>
          <a:p>
            <a:pPr algn="ctr"/>
            <a:r>
              <a:rPr lang="en-CA" sz="2200" b="0" strike="noStrike" spc="-1" dirty="0">
                <a:solidFill>
                  <a:srgbClr val="000000"/>
                </a:solidFill>
                <a:uFill>
                  <a:solidFill>
                    <a:srgbClr val="FFFFFF"/>
                  </a:solidFill>
                </a:uFill>
                <a:latin typeface="Arial"/>
              </a:rPr>
              <a:t> </a:t>
            </a:r>
            <a:r>
              <a:rPr lang="en-CA" sz="2200" b="1" spc="-1" dirty="0">
                <a:solidFill>
                  <a:srgbClr val="000000"/>
                </a:solidFill>
                <a:uFill>
                  <a:solidFill>
                    <a:srgbClr val="FFFFFF"/>
                  </a:solidFill>
                </a:uFill>
              </a:rPr>
              <a:t>Give a High-level Idea on How to use Data Science skills to answer our Questions</a:t>
            </a:r>
            <a:endParaRPr lang="en-CA" sz="3200" b="1" spc="-1" dirty="0">
              <a:solidFill>
                <a:srgbClr val="000000"/>
              </a:solidFill>
              <a:uFill>
                <a:solidFill>
                  <a:srgbClr val="FFFFFF"/>
                </a:solidFill>
              </a:uFill>
            </a:endParaRPr>
          </a:p>
          <a:p>
            <a:pPr algn="ctr"/>
            <a:endParaRPr lang="en-CA" sz="4400" b="0" strike="noStrike" spc="-1" dirty="0">
              <a:solidFill>
                <a:srgbClr val="000000"/>
              </a:solidFill>
              <a:uFill>
                <a:solidFill>
                  <a:srgbClr val="FFFFFF"/>
                </a:solidFill>
              </a:uFill>
              <a:latin typeface="Arial"/>
            </a:endParaRPr>
          </a:p>
        </p:txBody>
      </p:sp>
      <p:sp>
        <p:nvSpPr>
          <p:cNvPr id="52" name="TextShape 2"/>
          <p:cNvSpPr txBox="1"/>
          <p:nvPr/>
        </p:nvSpPr>
        <p:spPr>
          <a:xfrm>
            <a:off x="576360" y="1769040"/>
            <a:ext cx="9071640" cy="4384440"/>
          </a:xfrm>
          <a:prstGeom prst="rect">
            <a:avLst/>
          </a:prstGeom>
          <a:noFill/>
          <a:ln>
            <a:noFill/>
          </a:ln>
        </p:spPr>
        <p:txBody>
          <a:bodyPr lIns="0" tIns="0" rIns="0" bIns="0" anchor="ctr"/>
          <a:lstStyle/>
          <a:p>
            <a:pPr algn="ctr"/>
            <a:endParaRPr lang="en-CA" sz="3200" b="0" strike="noStrike" spc="-1">
              <a:solidFill>
                <a:srgbClr val="000000"/>
              </a:solidFill>
              <a:uFill>
                <a:solidFill>
                  <a:srgbClr val="FFFFFF"/>
                </a:solidFill>
              </a:uFill>
              <a:latin typeface="Arial"/>
            </a:endParaRPr>
          </a:p>
          <a:p>
            <a:pPr algn="ctr"/>
            <a:endParaRPr lang="en-CA" sz="3200" b="0" strike="noStrike" spc="-1">
              <a:solidFill>
                <a:srgbClr val="000000"/>
              </a:solidFill>
              <a:uFill>
                <a:solidFill>
                  <a:srgbClr val="FFFFFF"/>
                </a:solidFill>
              </a:uFill>
              <a:latin typeface="Arial"/>
            </a:endParaRPr>
          </a:p>
          <a:p>
            <a:pPr algn="ctr"/>
            <a:endParaRPr lang="en-CA" sz="3200" b="0" strike="noStrike" spc="-1">
              <a:solidFill>
                <a:srgbClr val="000000"/>
              </a:solidFill>
              <a:uFill>
                <a:solidFill>
                  <a:srgbClr val="FFFFFF"/>
                </a:solidFill>
              </a:uFill>
              <a:latin typeface="Arial"/>
            </a:endParaRPr>
          </a:p>
          <a:p>
            <a:pPr algn="ctr"/>
            <a:endParaRPr lang="en-CA" sz="3200" b="0" strike="noStrike" spc="-1">
              <a:solidFill>
                <a:srgbClr val="000000"/>
              </a:solidFill>
              <a:uFill>
                <a:solidFill>
                  <a:srgbClr val="FFFFFF"/>
                </a:solidFill>
              </a:uFill>
              <a:latin typeface="Arial"/>
            </a:endParaRPr>
          </a:p>
          <a:p>
            <a:pPr algn="ctr"/>
            <a:endParaRPr lang="en-CA" sz="3200" b="0" strike="noStrike" spc="-1">
              <a:solidFill>
                <a:srgbClr val="000000"/>
              </a:solidFill>
              <a:uFill>
                <a:solidFill>
                  <a:srgbClr val="FFFFFF"/>
                </a:solidFill>
              </a:uFill>
              <a:latin typeface="Arial"/>
            </a:endParaRPr>
          </a:p>
          <a:p>
            <a:pPr algn="ctr"/>
            <a:endParaRPr lang="en-CA" sz="3200" b="0" strike="noStrike" spc="-1">
              <a:solidFill>
                <a:srgbClr val="000000"/>
              </a:solidFill>
              <a:uFill>
                <a:solidFill>
                  <a:srgbClr val="FFFFFF"/>
                </a:solidFill>
              </a:uFill>
              <a:latin typeface="Arial"/>
            </a:endParaRPr>
          </a:p>
        </p:txBody>
      </p:sp>
      <p:sp>
        <p:nvSpPr>
          <p:cNvPr id="53" name="CustomShape 3"/>
          <p:cNvSpPr/>
          <p:nvPr/>
        </p:nvSpPr>
        <p:spPr>
          <a:xfrm>
            <a:off x="864000" y="1769040"/>
            <a:ext cx="2520000" cy="21909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1800" b="0" strike="noStrike" spc="-1">
                <a:solidFill>
                  <a:srgbClr val="000000"/>
                </a:solidFill>
                <a:uFill>
                  <a:solidFill>
                    <a:srgbClr val="FFFFFF"/>
                  </a:solidFill>
                </a:uFill>
                <a:latin typeface="Arial"/>
              </a:rPr>
              <a:t>Evaluation of the data</a:t>
            </a:r>
          </a:p>
        </p:txBody>
      </p:sp>
      <p:sp>
        <p:nvSpPr>
          <p:cNvPr id="54" name="CustomShape 4"/>
          <p:cNvSpPr/>
          <p:nvPr/>
        </p:nvSpPr>
        <p:spPr>
          <a:xfrm>
            <a:off x="4104000" y="1769040"/>
            <a:ext cx="2520000" cy="21909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1800" b="0" strike="noStrike" spc="-1" dirty="0">
                <a:solidFill>
                  <a:srgbClr val="000000"/>
                </a:solidFill>
                <a:uFill>
                  <a:solidFill>
                    <a:srgbClr val="FFFFFF"/>
                  </a:solidFill>
                </a:uFill>
                <a:latin typeface="Arial"/>
              </a:rPr>
              <a:t>Cleaning comments/</a:t>
            </a:r>
          </a:p>
          <a:p>
            <a:pPr algn="ctr"/>
            <a:r>
              <a:rPr lang="en-CA" sz="1800" b="0" strike="noStrike" spc="-1" dirty="0">
                <a:solidFill>
                  <a:srgbClr val="000000"/>
                </a:solidFill>
                <a:uFill>
                  <a:solidFill>
                    <a:srgbClr val="FFFFFF"/>
                  </a:solidFill>
                </a:uFill>
                <a:latin typeface="Arial"/>
              </a:rPr>
              <a:t>Articles text</a:t>
            </a:r>
          </a:p>
        </p:txBody>
      </p:sp>
      <p:sp>
        <p:nvSpPr>
          <p:cNvPr id="55" name="Line 5"/>
          <p:cNvSpPr/>
          <p:nvPr/>
        </p:nvSpPr>
        <p:spPr>
          <a:xfrm>
            <a:off x="3384000" y="2880000"/>
            <a:ext cx="720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6" name="CustomShape 6"/>
          <p:cNvSpPr/>
          <p:nvPr/>
        </p:nvSpPr>
        <p:spPr>
          <a:xfrm>
            <a:off x="7200000" y="1769040"/>
            <a:ext cx="2520000" cy="21909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1800" b="0" strike="noStrike" spc="-1">
                <a:solidFill>
                  <a:srgbClr val="000000"/>
                </a:solidFill>
                <a:uFill>
                  <a:solidFill>
                    <a:srgbClr val="FFFFFF"/>
                  </a:solidFill>
                </a:uFill>
                <a:latin typeface="Arial"/>
              </a:rPr>
              <a:t>Words Vectorization</a:t>
            </a:r>
          </a:p>
          <a:p>
            <a:pPr algn="ctr"/>
            <a:r>
              <a:rPr lang="en-CA" sz="1800" b="0" strike="noStrike" spc="-1">
                <a:solidFill>
                  <a:srgbClr val="000000"/>
                </a:solidFill>
                <a:uFill>
                  <a:solidFill>
                    <a:srgbClr val="FFFFFF"/>
                  </a:solidFill>
                </a:uFill>
                <a:latin typeface="Arial"/>
              </a:rPr>
              <a:t> </a:t>
            </a:r>
          </a:p>
        </p:txBody>
      </p:sp>
      <p:sp>
        <p:nvSpPr>
          <p:cNvPr id="57" name="Line 7"/>
          <p:cNvSpPr/>
          <p:nvPr/>
        </p:nvSpPr>
        <p:spPr>
          <a:xfrm>
            <a:off x="6624000" y="2880000"/>
            <a:ext cx="64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58" name="CustomShape 8"/>
          <p:cNvSpPr/>
          <p:nvPr/>
        </p:nvSpPr>
        <p:spPr>
          <a:xfrm>
            <a:off x="3960000" y="1032480"/>
            <a:ext cx="2736000" cy="736560"/>
          </a:xfrm>
          <a:prstGeom prst="ellipse">
            <a:avLst/>
          </a:prstGeom>
          <a:solidFill>
            <a:schemeClr val="bg1">
              <a:lumMod val="85000"/>
            </a:schemeClr>
          </a:solidFill>
          <a:ln>
            <a:solidFill>
              <a:srgbClr val="3465A4"/>
            </a:solidFill>
          </a:ln>
        </p:spPr>
        <p:style>
          <a:lnRef idx="0">
            <a:scrgbClr r="0" g="0" b="0"/>
          </a:lnRef>
          <a:fillRef idx="0">
            <a:scrgbClr r="0" g="0" b="0"/>
          </a:fillRef>
          <a:effectRef idx="0">
            <a:scrgbClr r="0" g="0" b="0"/>
          </a:effectRef>
          <a:fontRef idx="minor"/>
        </p:style>
      </p:sp>
      <p:sp>
        <p:nvSpPr>
          <p:cNvPr id="59" name="TextShape 9"/>
          <p:cNvSpPr txBox="1"/>
          <p:nvPr/>
        </p:nvSpPr>
        <p:spPr>
          <a:xfrm>
            <a:off x="4176000" y="1224000"/>
            <a:ext cx="2436120" cy="232560"/>
          </a:xfrm>
          <a:prstGeom prst="rect">
            <a:avLst/>
          </a:prstGeom>
          <a:noFill/>
          <a:ln>
            <a:noFill/>
          </a:ln>
        </p:spPr>
        <p:txBody>
          <a:bodyPr lIns="90000" tIns="45000" rIns="90000" bIns="45000"/>
          <a:lstStyle/>
          <a:p>
            <a:r>
              <a:rPr lang="en-CA" sz="1000" b="0" strike="noStrike" spc="-1">
                <a:solidFill>
                  <a:srgbClr val="000000"/>
                </a:solidFill>
                <a:uFill>
                  <a:solidFill>
                    <a:srgbClr val="FFFFFF"/>
                  </a:solidFill>
                </a:uFill>
                <a:latin typeface="Arial"/>
              </a:rPr>
              <a:t>NLTK (Stopwords, WordNetLemmatizer)</a:t>
            </a:r>
          </a:p>
        </p:txBody>
      </p:sp>
      <p:sp>
        <p:nvSpPr>
          <p:cNvPr id="60" name="CustomShape 10"/>
          <p:cNvSpPr/>
          <p:nvPr/>
        </p:nvSpPr>
        <p:spPr>
          <a:xfrm>
            <a:off x="7056000" y="1080000"/>
            <a:ext cx="2664000" cy="689040"/>
          </a:xfrm>
          <a:prstGeom prst="ellipse">
            <a:avLst/>
          </a:prstGeom>
          <a:solidFill>
            <a:schemeClr val="bg1">
              <a:lumMod val="85000"/>
            </a:schemeClr>
          </a:solidFill>
          <a:ln>
            <a:solidFill>
              <a:srgbClr val="3465A4"/>
            </a:solidFill>
          </a:ln>
        </p:spPr>
        <p:style>
          <a:lnRef idx="0">
            <a:scrgbClr r="0" g="0" b="0"/>
          </a:lnRef>
          <a:fillRef idx="0">
            <a:scrgbClr r="0" g="0" b="0"/>
          </a:fillRef>
          <a:effectRef idx="0">
            <a:scrgbClr r="0" g="0" b="0"/>
          </a:effectRef>
          <a:fontRef idx="minor"/>
        </p:style>
      </p:sp>
      <p:sp>
        <p:nvSpPr>
          <p:cNvPr id="61" name="TextShape 11"/>
          <p:cNvSpPr txBox="1"/>
          <p:nvPr/>
        </p:nvSpPr>
        <p:spPr>
          <a:xfrm>
            <a:off x="5400083" y="1138675"/>
            <a:ext cx="1856160" cy="318960"/>
          </a:xfrm>
          <a:prstGeom prst="rect">
            <a:avLst/>
          </a:prstGeom>
          <a:noFill/>
          <a:ln>
            <a:noFill/>
          </a:ln>
        </p:spPr>
        <p:txBody>
          <a:bodyPr lIns="90000" tIns="45000" rIns="90000" bIns="45000"/>
          <a:lstStyle/>
          <a:p>
            <a:r>
              <a:rPr lang="en-CA" sz="1000" b="0" strike="noStrike" spc="-1" dirty="0" err="1">
                <a:solidFill>
                  <a:srgbClr val="000000"/>
                </a:solidFill>
                <a:uFill>
                  <a:solidFill>
                    <a:srgbClr val="FFFFFF"/>
                  </a:solidFill>
                </a:uFill>
                <a:latin typeface="Arial"/>
              </a:rPr>
              <a:t>PySpark.ML</a:t>
            </a:r>
            <a:r>
              <a:rPr lang="en-CA" sz="1000" b="0" strike="noStrike" spc="-1" dirty="0">
                <a:solidFill>
                  <a:srgbClr val="000000"/>
                </a:solidFill>
                <a:uFill>
                  <a:solidFill>
                    <a:srgbClr val="FFFFFF"/>
                  </a:solidFill>
                </a:uFill>
                <a:latin typeface="Arial"/>
              </a:rPr>
              <a:t> (</a:t>
            </a:r>
            <a:r>
              <a:rPr lang="en-CA" sz="1000" b="0" strike="noStrike" spc="-1" dirty="0" err="1">
                <a:solidFill>
                  <a:srgbClr val="000000"/>
                </a:solidFill>
                <a:uFill>
                  <a:solidFill>
                    <a:srgbClr val="FFFFFF"/>
                  </a:solidFill>
                </a:uFill>
                <a:latin typeface="Arial"/>
              </a:rPr>
              <a:t>StopWordsRemover</a:t>
            </a:r>
            <a:r>
              <a:rPr lang="en-CA" sz="1000" b="0" strike="noStrike" spc="-1" dirty="0">
                <a:solidFill>
                  <a:srgbClr val="000000"/>
                </a:solidFill>
                <a:uFill>
                  <a:solidFill>
                    <a:srgbClr val="FFFFFF"/>
                  </a:solidFill>
                </a:uFill>
                <a:latin typeface="Arial"/>
              </a:rPr>
              <a:t>, Tokenizer)</a:t>
            </a:r>
          </a:p>
        </p:txBody>
      </p:sp>
      <p:sp>
        <p:nvSpPr>
          <p:cNvPr id="62" name="TextShape 12"/>
          <p:cNvSpPr txBox="1"/>
          <p:nvPr/>
        </p:nvSpPr>
        <p:spPr>
          <a:xfrm>
            <a:off x="7161120" y="1209960"/>
            <a:ext cx="2558880" cy="374040"/>
          </a:xfrm>
          <a:prstGeom prst="rect">
            <a:avLst/>
          </a:prstGeom>
          <a:noFill/>
          <a:ln>
            <a:noFill/>
          </a:ln>
        </p:spPr>
        <p:txBody>
          <a:bodyPr lIns="90000" tIns="45000" rIns="90000" bIns="45000"/>
          <a:lstStyle/>
          <a:p>
            <a:r>
              <a:rPr lang="en-CA" sz="1050" b="0" strike="noStrike" spc="-1" dirty="0" err="1">
                <a:solidFill>
                  <a:srgbClr val="000000"/>
                </a:solidFill>
                <a:uFill>
                  <a:solidFill>
                    <a:srgbClr val="FFFFFF"/>
                  </a:solidFill>
                </a:uFill>
                <a:latin typeface="Arial"/>
              </a:rPr>
              <a:t>CountVectorizer</a:t>
            </a:r>
            <a:r>
              <a:rPr lang="en-CA" sz="1050" b="0" strike="noStrike" spc="-1" dirty="0">
                <a:solidFill>
                  <a:srgbClr val="000000"/>
                </a:solidFill>
                <a:uFill>
                  <a:solidFill>
                    <a:srgbClr val="FFFFFF"/>
                  </a:solidFill>
                </a:uFill>
                <a:latin typeface="Arial"/>
              </a:rPr>
              <a:t>, IDF from </a:t>
            </a:r>
            <a:r>
              <a:rPr lang="en-CA" sz="1050" b="0" strike="noStrike" spc="-1" dirty="0" err="1">
                <a:solidFill>
                  <a:srgbClr val="000000"/>
                </a:solidFill>
                <a:uFill>
                  <a:solidFill>
                    <a:srgbClr val="FFFFFF"/>
                  </a:solidFill>
                </a:uFill>
                <a:latin typeface="Arial"/>
              </a:rPr>
              <a:t>PySpark.ML</a:t>
            </a:r>
            <a:r>
              <a:rPr lang="en-CA" sz="1000" b="0" strike="noStrike" spc="-1" dirty="0">
                <a:solidFill>
                  <a:srgbClr val="000000"/>
                </a:solidFill>
                <a:uFill>
                  <a:solidFill>
                    <a:srgbClr val="FFFFFF"/>
                  </a:solidFill>
                </a:uFill>
                <a:latin typeface="Arial"/>
              </a:rPr>
              <a:t>.</a:t>
            </a:r>
          </a:p>
        </p:txBody>
      </p:sp>
      <p:sp>
        <p:nvSpPr>
          <p:cNvPr id="63" name="TextShape 13"/>
          <p:cNvSpPr txBox="1"/>
          <p:nvPr/>
        </p:nvSpPr>
        <p:spPr>
          <a:xfrm>
            <a:off x="8095320" y="1495360"/>
            <a:ext cx="720000" cy="215285"/>
          </a:xfrm>
          <a:prstGeom prst="rect">
            <a:avLst/>
          </a:prstGeom>
          <a:noFill/>
          <a:ln>
            <a:noFill/>
          </a:ln>
        </p:spPr>
        <p:txBody>
          <a:bodyPr lIns="90000" tIns="45000" rIns="90000" bIns="45000"/>
          <a:lstStyle/>
          <a:p>
            <a:r>
              <a:rPr lang="en-CA" sz="1050" b="0" strike="noStrike" spc="-1" dirty="0" err="1">
                <a:solidFill>
                  <a:srgbClr val="000000"/>
                </a:solidFill>
                <a:uFill>
                  <a:solidFill>
                    <a:srgbClr val="FFFFFF"/>
                  </a:solidFill>
                </a:uFill>
                <a:latin typeface="Arial"/>
              </a:rPr>
              <a:t>Gensim</a:t>
            </a:r>
            <a:endParaRPr lang="en-CA" sz="1000" b="0" strike="noStrike" spc="-1" dirty="0">
              <a:solidFill>
                <a:srgbClr val="000000"/>
              </a:solidFill>
              <a:uFill>
                <a:solidFill>
                  <a:srgbClr val="FFFFFF"/>
                </a:solidFill>
              </a:uFill>
              <a:latin typeface="Arial"/>
            </a:endParaRPr>
          </a:p>
        </p:txBody>
      </p:sp>
      <p:sp>
        <p:nvSpPr>
          <p:cNvPr id="64" name="CustomShape 14"/>
          <p:cNvSpPr/>
          <p:nvPr/>
        </p:nvSpPr>
        <p:spPr>
          <a:xfrm>
            <a:off x="2733257" y="3932280"/>
            <a:ext cx="2808180" cy="1138680"/>
          </a:xfrm>
          <a:prstGeom prst="ellipse">
            <a:avLst/>
          </a:prstGeom>
          <a:solidFill>
            <a:schemeClr val="bg1">
              <a:lumMod val="85000"/>
            </a:schemeClr>
          </a:solidFill>
          <a:ln>
            <a:solidFill>
              <a:srgbClr val="3465A4"/>
            </a:solidFill>
          </a:ln>
        </p:spPr>
        <p:style>
          <a:lnRef idx="0">
            <a:scrgbClr r="0" g="0" b="0"/>
          </a:lnRef>
          <a:fillRef idx="0">
            <a:scrgbClr r="0" g="0" b="0"/>
          </a:fillRef>
          <a:effectRef idx="0">
            <a:scrgbClr r="0" g="0" b="0"/>
          </a:effectRef>
          <a:fontRef idx="minor"/>
        </p:style>
      </p:sp>
      <p:sp>
        <p:nvSpPr>
          <p:cNvPr id="65" name="CustomShape 15"/>
          <p:cNvSpPr/>
          <p:nvPr/>
        </p:nvSpPr>
        <p:spPr>
          <a:xfrm>
            <a:off x="2448000" y="5098680"/>
            <a:ext cx="3393892" cy="21909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1800" b="0" strike="noStrike" spc="-1" dirty="0">
                <a:solidFill>
                  <a:srgbClr val="000000"/>
                </a:solidFill>
                <a:uFill>
                  <a:solidFill>
                    <a:srgbClr val="FFFFFF"/>
                  </a:solidFill>
                </a:uFill>
                <a:latin typeface="Arial"/>
              </a:rPr>
              <a:t>Topic Modeling,</a:t>
            </a:r>
          </a:p>
          <a:p>
            <a:pPr algn="ctr"/>
            <a:r>
              <a:rPr lang="en-CA" sz="1800" b="0" strike="noStrike" spc="-1" dirty="0">
                <a:solidFill>
                  <a:srgbClr val="000000"/>
                </a:solidFill>
                <a:uFill>
                  <a:solidFill>
                    <a:srgbClr val="FFFFFF"/>
                  </a:solidFill>
                </a:uFill>
                <a:latin typeface="Arial"/>
              </a:rPr>
              <a:t> Sentiment Analysis (VADER),</a:t>
            </a:r>
          </a:p>
          <a:p>
            <a:pPr algn="ctr"/>
            <a:r>
              <a:rPr lang="en-CA" spc="-1" dirty="0">
                <a:solidFill>
                  <a:srgbClr val="000000"/>
                </a:solidFill>
                <a:uFill>
                  <a:solidFill>
                    <a:srgbClr val="FFFFFF"/>
                  </a:solidFill>
                </a:uFill>
                <a:latin typeface="Arial"/>
              </a:rPr>
              <a:t>NER (3 class, IOB)</a:t>
            </a:r>
            <a:endParaRPr lang="en-CA" sz="1800" b="0" strike="noStrike" spc="-1" dirty="0">
              <a:solidFill>
                <a:srgbClr val="000000"/>
              </a:solidFill>
              <a:uFill>
                <a:solidFill>
                  <a:srgbClr val="FFFFFF"/>
                </a:solidFill>
              </a:uFill>
              <a:latin typeface="Arial"/>
            </a:endParaRPr>
          </a:p>
        </p:txBody>
      </p:sp>
      <p:sp>
        <p:nvSpPr>
          <p:cNvPr id="66" name="Line 16"/>
          <p:cNvSpPr/>
          <p:nvPr/>
        </p:nvSpPr>
        <p:spPr>
          <a:xfrm>
            <a:off x="1800000" y="6192000"/>
            <a:ext cx="648000" cy="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7" name="Line 17"/>
          <p:cNvSpPr/>
          <p:nvPr/>
        </p:nvSpPr>
        <p:spPr>
          <a:xfrm flipV="1">
            <a:off x="5841892" y="6150960"/>
            <a:ext cx="854108" cy="2700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68" name="CustomShape 18"/>
          <p:cNvSpPr/>
          <p:nvPr/>
        </p:nvSpPr>
        <p:spPr>
          <a:xfrm>
            <a:off x="792000" y="1008000"/>
            <a:ext cx="2664000" cy="736560"/>
          </a:xfrm>
          <a:prstGeom prst="ellipse">
            <a:avLst/>
          </a:prstGeom>
          <a:solidFill>
            <a:schemeClr val="bg1">
              <a:lumMod val="85000"/>
            </a:schemeClr>
          </a:solidFill>
          <a:ln>
            <a:solidFill>
              <a:srgbClr val="3465A4"/>
            </a:solidFill>
          </a:ln>
        </p:spPr>
        <p:style>
          <a:lnRef idx="0">
            <a:scrgbClr r="0" g="0" b="0"/>
          </a:lnRef>
          <a:fillRef idx="0">
            <a:scrgbClr r="0" g="0" b="0"/>
          </a:fillRef>
          <a:effectRef idx="0">
            <a:scrgbClr r="0" g="0" b="0"/>
          </a:effectRef>
          <a:fontRef idx="minor"/>
        </p:style>
      </p:sp>
      <p:sp>
        <p:nvSpPr>
          <p:cNvPr id="69" name="TextShape 19"/>
          <p:cNvSpPr txBox="1"/>
          <p:nvPr/>
        </p:nvSpPr>
        <p:spPr>
          <a:xfrm>
            <a:off x="1008000" y="1224000"/>
            <a:ext cx="2436120" cy="261000"/>
          </a:xfrm>
          <a:prstGeom prst="rect">
            <a:avLst/>
          </a:prstGeom>
          <a:noFill/>
          <a:ln>
            <a:noFill/>
          </a:ln>
        </p:spPr>
        <p:txBody>
          <a:bodyPr lIns="90000" tIns="45000" rIns="90000" bIns="45000"/>
          <a:lstStyle/>
          <a:p>
            <a:r>
              <a:rPr lang="en-CA" sz="1200" b="0" strike="noStrike" spc="-1">
                <a:solidFill>
                  <a:srgbClr val="000000"/>
                </a:solidFill>
                <a:uFill>
                  <a:solidFill>
                    <a:srgbClr val="FFFFFF"/>
                  </a:solidFill>
                </a:uFill>
                <a:latin typeface="Arial"/>
              </a:rPr>
              <a:t>Pandas dataframe, PySpark.Sql</a:t>
            </a:r>
          </a:p>
        </p:txBody>
      </p:sp>
      <p:sp>
        <p:nvSpPr>
          <p:cNvPr id="70" name="TextShape 20"/>
          <p:cNvSpPr txBox="1"/>
          <p:nvPr/>
        </p:nvSpPr>
        <p:spPr>
          <a:xfrm>
            <a:off x="3168180" y="4056480"/>
            <a:ext cx="2303640" cy="274680"/>
          </a:xfrm>
          <a:prstGeom prst="rect">
            <a:avLst/>
          </a:prstGeom>
          <a:noFill/>
          <a:ln>
            <a:noFill/>
          </a:ln>
        </p:spPr>
        <p:txBody>
          <a:bodyPr lIns="90000" tIns="45000" rIns="90000" bIns="45000"/>
          <a:lstStyle/>
          <a:p>
            <a:r>
              <a:rPr lang="en-CA" sz="1300" b="0" strike="noStrike" spc="-1" dirty="0" err="1">
                <a:solidFill>
                  <a:srgbClr val="000000"/>
                </a:solidFill>
                <a:uFill>
                  <a:solidFill>
                    <a:srgbClr val="FFFFFF"/>
                  </a:solidFill>
                </a:uFill>
                <a:latin typeface="Arial"/>
              </a:rPr>
              <a:t>PySpark.mllib.clustering</a:t>
            </a:r>
            <a:r>
              <a:rPr lang="en-CA" sz="1300" b="0" strike="noStrike" spc="-1" dirty="0">
                <a:solidFill>
                  <a:srgbClr val="000000"/>
                </a:solidFill>
                <a:uFill>
                  <a:solidFill>
                    <a:srgbClr val="FFFFFF"/>
                  </a:solidFill>
                </a:uFill>
                <a:latin typeface="Arial"/>
              </a:rPr>
              <a:t> </a:t>
            </a:r>
            <a:r>
              <a:rPr lang="en-CA" sz="1300" spc="-1" dirty="0">
                <a:solidFill>
                  <a:srgbClr val="000000"/>
                </a:solidFill>
                <a:uFill>
                  <a:solidFill>
                    <a:srgbClr val="FFFFFF"/>
                  </a:solidFill>
                </a:uFill>
              </a:rPr>
              <a:t>LDA, </a:t>
            </a:r>
            <a:r>
              <a:rPr lang="en-CA" sz="1300" spc="-1" dirty="0" err="1">
                <a:solidFill>
                  <a:srgbClr val="000000"/>
                </a:solidFill>
                <a:uFill>
                  <a:solidFill>
                    <a:srgbClr val="FFFFFF"/>
                  </a:solidFill>
                </a:uFill>
              </a:rPr>
              <a:t>Gensim</a:t>
            </a:r>
            <a:r>
              <a:rPr lang="en-CA" sz="1300" spc="-1" dirty="0">
                <a:solidFill>
                  <a:srgbClr val="000000"/>
                </a:solidFill>
                <a:uFill>
                  <a:solidFill>
                    <a:srgbClr val="FFFFFF"/>
                  </a:solidFill>
                </a:uFill>
              </a:rPr>
              <a:t> LDA, </a:t>
            </a:r>
            <a:r>
              <a:rPr lang="en-CA" sz="1300" spc="-1" dirty="0" err="1">
                <a:solidFill>
                  <a:srgbClr val="000000"/>
                </a:solidFill>
                <a:uFill>
                  <a:solidFill>
                    <a:srgbClr val="FFFFFF"/>
                  </a:solidFill>
                </a:uFill>
              </a:rPr>
              <a:t>nmf</a:t>
            </a:r>
            <a:r>
              <a:rPr lang="en-CA" sz="1300" spc="-1" dirty="0">
                <a:solidFill>
                  <a:srgbClr val="000000"/>
                </a:solidFill>
                <a:uFill>
                  <a:solidFill>
                    <a:srgbClr val="FFFFFF"/>
                  </a:solidFill>
                </a:uFill>
              </a:rPr>
              <a:t> (</a:t>
            </a:r>
            <a:r>
              <a:rPr lang="en-CA" sz="1300" spc="-1" dirty="0" err="1">
                <a:solidFill>
                  <a:srgbClr val="000000"/>
                </a:solidFill>
                <a:uFill>
                  <a:solidFill>
                    <a:srgbClr val="FFFFFF"/>
                  </a:solidFill>
                </a:uFill>
              </a:rPr>
              <a:t>sklearn</a:t>
            </a:r>
            <a:r>
              <a:rPr lang="en-CA" sz="1300" spc="-1" dirty="0">
                <a:solidFill>
                  <a:srgbClr val="000000"/>
                </a:solidFill>
                <a:uFill>
                  <a:solidFill>
                    <a:srgbClr val="FFFFFF"/>
                  </a:solidFill>
                </a:uFill>
              </a:rPr>
              <a:t>)</a:t>
            </a:r>
          </a:p>
          <a:p>
            <a:r>
              <a:rPr lang="en-CA" sz="1300" b="0" strike="noStrike" spc="-1" dirty="0">
                <a:solidFill>
                  <a:srgbClr val="000000"/>
                </a:solidFill>
                <a:uFill>
                  <a:solidFill>
                    <a:srgbClr val="FFFFFF"/>
                  </a:solidFill>
                </a:uFill>
                <a:latin typeface="Arial"/>
              </a:rPr>
              <a:t>NLTK (</a:t>
            </a:r>
            <a:r>
              <a:rPr lang="en-CA" sz="1300" b="0" strike="noStrike" spc="-1" dirty="0" err="1">
                <a:solidFill>
                  <a:srgbClr val="000000"/>
                </a:solidFill>
                <a:uFill>
                  <a:solidFill>
                    <a:srgbClr val="FFFFFF"/>
                  </a:solidFill>
                </a:uFill>
                <a:latin typeface="Arial"/>
              </a:rPr>
              <a:t>iob</a:t>
            </a:r>
            <a:r>
              <a:rPr lang="en-CA" sz="1300" b="0" strike="noStrike" spc="-1" dirty="0">
                <a:solidFill>
                  <a:srgbClr val="000000"/>
                </a:solidFill>
                <a:uFill>
                  <a:solidFill>
                    <a:srgbClr val="FFFFFF"/>
                  </a:solidFill>
                </a:uFill>
                <a:latin typeface="Arial"/>
              </a:rPr>
              <a:t> tagging), tagger (</a:t>
            </a:r>
            <a:r>
              <a:rPr lang="en-CA" sz="1300" b="0" strike="noStrike" spc="-1" dirty="0" err="1">
                <a:solidFill>
                  <a:srgbClr val="000000"/>
                </a:solidFill>
                <a:uFill>
                  <a:solidFill>
                    <a:srgbClr val="FFFFFF"/>
                  </a:solidFill>
                </a:uFill>
                <a:latin typeface="Arial"/>
              </a:rPr>
              <a:t>github</a:t>
            </a:r>
            <a:r>
              <a:rPr lang="en-CA" sz="1300" b="0" strike="noStrike" spc="-1" dirty="0">
                <a:solidFill>
                  <a:srgbClr val="000000"/>
                </a:solidFill>
                <a:uFill>
                  <a:solidFill>
                    <a:srgbClr val="FFFFFF"/>
                  </a:solidFill>
                </a:uFill>
                <a:latin typeface="Arial"/>
              </a:rPr>
              <a:t>)</a:t>
            </a:r>
          </a:p>
        </p:txBody>
      </p:sp>
      <p:sp>
        <p:nvSpPr>
          <p:cNvPr id="71" name="TextShape 21"/>
          <p:cNvSpPr txBox="1"/>
          <p:nvPr/>
        </p:nvSpPr>
        <p:spPr>
          <a:xfrm>
            <a:off x="3096000" y="4752000"/>
            <a:ext cx="1224000" cy="274680"/>
          </a:xfrm>
          <a:prstGeom prst="rect">
            <a:avLst/>
          </a:prstGeom>
          <a:noFill/>
          <a:ln>
            <a:noFill/>
          </a:ln>
        </p:spPr>
        <p:txBody>
          <a:bodyPr lIns="90000" tIns="45000" rIns="90000" bIns="45000"/>
          <a:lstStyle/>
          <a:p>
            <a:endParaRPr lang="en-CA" sz="1300" b="0" strike="noStrike" spc="-1" dirty="0">
              <a:solidFill>
                <a:srgbClr val="000000"/>
              </a:solidFill>
              <a:uFill>
                <a:solidFill>
                  <a:srgbClr val="FFFFFF"/>
                </a:solidFill>
              </a:uFill>
              <a:latin typeface="Arial"/>
            </a:endParaRPr>
          </a:p>
        </p:txBody>
      </p:sp>
      <p:sp>
        <p:nvSpPr>
          <p:cNvPr id="72" name="CustomShape 22"/>
          <p:cNvSpPr/>
          <p:nvPr/>
        </p:nvSpPr>
        <p:spPr>
          <a:xfrm>
            <a:off x="6696000" y="5013000"/>
            <a:ext cx="2520000" cy="21909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1800" b="0" strike="noStrike" spc="-1" dirty="0" err="1">
                <a:solidFill>
                  <a:srgbClr val="000000"/>
                </a:solidFill>
                <a:uFill>
                  <a:solidFill>
                    <a:srgbClr val="FFFFFF"/>
                  </a:solidFill>
                </a:uFill>
                <a:latin typeface="Arial"/>
              </a:rPr>
              <a:t>Vizualization</a:t>
            </a:r>
            <a:endParaRPr lang="en-CA" sz="1800" b="0" strike="noStrike" spc="-1" dirty="0">
              <a:solidFill>
                <a:srgbClr val="000000"/>
              </a:solidFill>
              <a:uFill>
                <a:solidFill>
                  <a:srgbClr val="FFFFFF"/>
                </a:solidFill>
              </a:uFill>
              <a:latin typeface="Arial"/>
            </a:endParaRPr>
          </a:p>
        </p:txBody>
      </p:sp>
      <p:sp>
        <p:nvSpPr>
          <p:cNvPr id="73" name="CustomShape 23"/>
          <p:cNvSpPr/>
          <p:nvPr/>
        </p:nvSpPr>
        <p:spPr>
          <a:xfrm>
            <a:off x="6588000" y="3990961"/>
            <a:ext cx="2664000" cy="987732"/>
          </a:xfrm>
          <a:prstGeom prst="ellipse">
            <a:avLst/>
          </a:prstGeom>
          <a:solidFill>
            <a:schemeClr val="bg1">
              <a:lumMod val="85000"/>
            </a:schemeClr>
          </a:solidFill>
          <a:ln>
            <a:solidFill>
              <a:srgbClr val="3465A4"/>
            </a:solidFill>
          </a:ln>
        </p:spPr>
        <p:style>
          <a:lnRef idx="0">
            <a:scrgbClr r="0" g="0" b="0"/>
          </a:lnRef>
          <a:fillRef idx="0">
            <a:scrgbClr r="0" g="0" b="0"/>
          </a:fillRef>
          <a:effectRef idx="0">
            <a:scrgbClr r="0" g="0" b="0"/>
          </a:effectRef>
          <a:fontRef idx="minor"/>
        </p:style>
      </p:sp>
      <p:sp>
        <p:nvSpPr>
          <p:cNvPr id="74" name="TextShape 24"/>
          <p:cNvSpPr txBox="1"/>
          <p:nvPr/>
        </p:nvSpPr>
        <p:spPr>
          <a:xfrm>
            <a:off x="7087320" y="3993822"/>
            <a:ext cx="2016000" cy="274680"/>
          </a:xfrm>
          <a:prstGeom prst="rect">
            <a:avLst/>
          </a:prstGeom>
          <a:noFill/>
          <a:ln>
            <a:noFill/>
          </a:ln>
        </p:spPr>
        <p:txBody>
          <a:bodyPr lIns="90000" tIns="45000" rIns="90000" bIns="45000"/>
          <a:lstStyle/>
          <a:p>
            <a:r>
              <a:rPr lang="en-CA" sz="1300" b="0" strike="noStrike" spc="-1" dirty="0" err="1">
                <a:solidFill>
                  <a:srgbClr val="000000"/>
                </a:solidFill>
                <a:uFill>
                  <a:solidFill>
                    <a:srgbClr val="FFFFFF"/>
                  </a:solidFill>
                </a:uFill>
                <a:latin typeface="Arial"/>
              </a:rPr>
              <a:t>matplotlib.pyplot</a:t>
            </a:r>
            <a:r>
              <a:rPr lang="en-CA" sz="1300" b="0" strike="noStrike" spc="-1" dirty="0">
                <a:solidFill>
                  <a:srgbClr val="000000"/>
                </a:solidFill>
                <a:uFill>
                  <a:solidFill>
                    <a:srgbClr val="FFFFFF"/>
                  </a:solidFill>
                </a:uFill>
                <a:latin typeface="Arial"/>
              </a:rPr>
              <a:t> </a:t>
            </a:r>
          </a:p>
        </p:txBody>
      </p:sp>
      <p:sp>
        <p:nvSpPr>
          <p:cNvPr id="75" name="TextShape 25"/>
          <p:cNvSpPr txBox="1"/>
          <p:nvPr/>
        </p:nvSpPr>
        <p:spPr>
          <a:xfrm>
            <a:off x="7087320" y="4212566"/>
            <a:ext cx="1728000" cy="459000"/>
          </a:xfrm>
          <a:prstGeom prst="rect">
            <a:avLst/>
          </a:prstGeom>
          <a:noFill/>
          <a:ln>
            <a:noFill/>
          </a:ln>
        </p:spPr>
        <p:txBody>
          <a:bodyPr lIns="90000" tIns="45000" rIns="90000" bIns="45000"/>
          <a:lstStyle/>
          <a:p>
            <a:r>
              <a:rPr lang="en-CA" sz="1300" b="0" strike="noStrike" spc="-1" dirty="0" err="1">
                <a:solidFill>
                  <a:srgbClr val="000000"/>
                </a:solidFill>
                <a:uFill>
                  <a:solidFill>
                    <a:srgbClr val="FFFFFF"/>
                  </a:solidFill>
                </a:uFill>
                <a:latin typeface="Arial"/>
              </a:rPr>
              <a:t>PyLDAvis</a:t>
            </a:r>
            <a:r>
              <a:rPr lang="en-CA" sz="1300" b="0" strike="noStrike" spc="-1" dirty="0">
                <a:solidFill>
                  <a:srgbClr val="000000"/>
                </a:solidFill>
                <a:uFill>
                  <a:solidFill>
                    <a:srgbClr val="FFFFFF"/>
                  </a:solidFill>
                </a:uFill>
                <a:latin typeface="Arial"/>
              </a:rPr>
              <a:t> </a:t>
            </a:r>
            <a:r>
              <a:rPr lang="en-CA" sz="1300" b="0" strike="noStrike" spc="-1" dirty="0" err="1">
                <a:solidFill>
                  <a:srgbClr val="000000"/>
                </a:solidFill>
                <a:uFill>
                  <a:solidFill>
                    <a:srgbClr val="FFFFFF"/>
                  </a:solidFill>
                </a:uFill>
                <a:latin typeface="Arial"/>
              </a:rPr>
              <a:t>Gensim</a:t>
            </a:r>
            <a:r>
              <a:rPr lang="en-CA" sz="1300" b="0" strike="noStrike" spc="-1" dirty="0">
                <a:solidFill>
                  <a:srgbClr val="000000"/>
                </a:solidFill>
                <a:uFill>
                  <a:solidFill>
                    <a:srgbClr val="FFFFFF"/>
                  </a:solidFill>
                </a:uFill>
                <a:latin typeface="Arial"/>
              </a:rPr>
              <a:t>, </a:t>
            </a:r>
            <a:r>
              <a:rPr lang="en-CA" sz="1300" b="0" strike="noStrike" spc="-1" dirty="0" err="1">
                <a:solidFill>
                  <a:srgbClr val="000000"/>
                </a:solidFill>
                <a:uFill>
                  <a:solidFill>
                    <a:srgbClr val="FFFFFF"/>
                  </a:solidFill>
                </a:uFill>
                <a:latin typeface="Arial"/>
              </a:rPr>
              <a:t>Plotly</a:t>
            </a:r>
            <a:r>
              <a:rPr lang="en-CA" sz="1300" b="0" strike="noStrike" spc="-1" dirty="0">
                <a:solidFill>
                  <a:srgbClr val="000000"/>
                </a:solidFill>
                <a:uFill>
                  <a:solidFill>
                    <a:srgbClr val="FFFFFF"/>
                  </a:solidFill>
                </a:uFill>
                <a:latin typeface="Arial"/>
              </a:rPr>
              <a:t>, </a:t>
            </a:r>
            <a:r>
              <a:rPr lang="en-CA" sz="1300" b="0" strike="noStrike" spc="-1" dirty="0" err="1">
                <a:solidFill>
                  <a:srgbClr val="000000"/>
                </a:solidFill>
                <a:uFill>
                  <a:solidFill>
                    <a:srgbClr val="FFFFFF"/>
                  </a:solidFill>
                </a:uFill>
                <a:latin typeface="Arial"/>
              </a:rPr>
              <a:t>sklearn</a:t>
            </a:r>
            <a:r>
              <a:rPr lang="en-CA" sz="1300" b="0" strike="noStrike" spc="-1" dirty="0">
                <a:solidFill>
                  <a:srgbClr val="000000"/>
                </a:solidFill>
                <a:uFill>
                  <a:solidFill>
                    <a:srgbClr val="FFFFFF"/>
                  </a:solidFill>
                </a:uFill>
                <a:latin typeface="Arial"/>
              </a:rPr>
              <a:t>(clustering)</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Shape 1"/>
          <p:cNvSpPr txBox="1"/>
          <p:nvPr/>
        </p:nvSpPr>
        <p:spPr>
          <a:xfrm>
            <a:off x="432180" y="-182160"/>
            <a:ext cx="9071640" cy="1262160"/>
          </a:xfrm>
          <a:prstGeom prst="rect">
            <a:avLst/>
          </a:prstGeom>
          <a:noFill/>
          <a:ln>
            <a:noFill/>
          </a:ln>
        </p:spPr>
        <p:txBody>
          <a:bodyPr lIns="0" tIns="0" rIns="0" bIns="0" anchor="ctr"/>
          <a:lstStyle/>
          <a:p>
            <a:pPr algn="ctr"/>
            <a:r>
              <a:rPr lang="en-CA" sz="3200" b="0" strike="noStrike" spc="-1" dirty="0">
                <a:solidFill>
                  <a:srgbClr val="000000"/>
                </a:solidFill>
                <a:uFill>
                  <a:solidFill>
                    <a:srgbClr val="FFFFFF"/>
                  </a:solidFill>
                </a:uFill>
                <a:latin typeface="Arial"/>
              </a:rPr>
              <a:t>Results and Conclusions</a:t>
            </a:r>
            <a:endParaRPr lang="en-CA" sz="6000" b="0" strike="noStrike" spc="-1" dirty="0">
              <a:solidFill>
                <a:srgbClr val="000000"/>
              </a:solidFill>
              <a:uFill>
                <a:solidFill>
                  <a:srgbClr val="FFFFFF"/>
                </a:solidFill>
              </a:uFill>
              <a:latin typeface="Arial"/>
            </a:endParaRPr>
          </a:p>
        </p:txBody>
      </p:sp>
      <p:sp>
        <p:nvSpPr>
          <p:cNvPr id="77" name="CustomShape 2"/>
          <p:cNvSpPr/>
          <p:nvPr/>
        </p:nvSpPr>
        <p:spPr>
          <a:xfrm>
            <a:off x="864000" y="1659443"/>
            <a:ext cx="8208000" cy="2254220"/>
          </a:xfrm>
          <a:prstGeom prst="rect">
            <a:avLst/>
          </a:prstGeom>
          <a:solidFill>
            <a:srgbClr val="FFFF66">
              <a:alpha val="50000"/>
            </a:srgbClr>
          </a:solidFill>
          <a:ln>
            <a:solidFill>
              <a:srgbClr val="3465A4"/>
            </a:solidFill>
          </a:ln>
        </p:spPr>
        <p:style>
          <a:lnRef idx="0">
            <a:scrgbClr r="0" g="0" b="0"/>
          </a:lnRef>
          <a:fillRef idx="0">
            <a:scrgbClr r="0" g="0" b="0"/>
          </a:fillRef>
          <a:effectRef idx="0">
            <a:scrgbClr r="0" g="0" b="0"/>
          </a:effectRef>
          <a:fontRef idx="minor"/>
        </p:style>
      </p:sp>
      <p:sp>
        <p:nvSpPr>
          <p:cNvPr id="78" name="TextShape 3"/>
          <p:cNvSpPr txBox="1"/>
          <p:nvPr/>
        </p:nvSpPr>
        <p:spPr>
          <a:xfrm>
            <a:off x="919839" y="1659443"/>
            <a:ext cx="10368000" cy="1278052"/>
          </a:xfrm>
          <a:prstGeom prst="rect">
            <a:avLst/>
          </a:prstGeom>
          <a:noFill/>
          <a:ln>
            <a:noFill/>
          </a:ln>
        </p:spPr>
        <p:txBody>
          <a:bodyPr lIns="90000" tIns="45000" rIns="90000" bIns="45000"/>
          <a:lstStyle/>
          <a:p>
            <a:r>
              <a:rPr lang="en-CA" sz="2000" b="0" strike="noStrike" spc="-1" dirty="0">
                <a:solidFill>
                  <a:srgbClr val="006600"/>
                </a:solidFill>
                <a:uFill>
                  <a:solidFill>
                    <a:srgbClr val="FFFFFF"/>
                  </a:solidFill>
                </a:uFill>
                <a:latin typeface="Bitstream Vera Sans"/>
              </a:rPr>
              <a:t>TOPIC 1 </a:t>
            </a:r>
            <a:r>
              <a:rPr lang="en-CA" sz="2000" b="0" strike="noStrike" spc="-1" dirty="0" err="1">
                <a:solidFill>
                  <a:srgbClr val="006600"/>
                </a:solidFill>
                <a:uFill>
                  <a:solidFill>
                    <a:srgbClr val="FFFFFF"/>
                  </a:solidFill>
                </a:uFill>
                <a:latin typeface="Bitstream Vera Sans"/>
              </a:rPr>
              <a:t>canadian</a:t>
            </a:r>
            <a:r>
              <a:rPr lang="en-CA" sz="2000" b="0" strike="noStrike" spc="-1" dirty="0">
                <a:solidFill>
                  <a:srgbClr val="006600"/>
                </a:solidFill>
                <a:uFill>
                  <a:solidFill>
                    <a:srgbClr val="FFFFFF"/>
                  </a:solidFill>
                </a:uFill>
                <a:latin typeface="Bitstream Vera Sans"/>
              </a:rPr>
              <a:t> and world culture and values.</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2 legal issues and its prosecution and government</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3  jobs, salary and government</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4 governmental expenditures. </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5 </a:t>
            </a:r>
            <a:r>
              <a:rPr lang="en-CA" sz="2000" b="0" strike="noStrike" spc="-1" dirty="0" err="1">
                <a:solidFill>
                  <a:srgbClr val="006600"/>
                </a:solidFill>
                <a:uFill>
                  <a:solidFill>
                    <a:srgbClr val="FFFFFF"/>
                  </a:solidFill>
                </a:uFill>
                <a:latin typeface="Bitstream Vera Sans"/>
              </a:rPr>
              <a:t>canadian</a:t>
            </a:r>
            <a:r>
              <a:rPr lang="en-CA" sz="2000" b="0" strike="noStrike" spc="-1" dirty="0">
                <a:solidFill>
                  <a:srgbClr val="006600"/>
                </a:solidFill>
                <a:uFill>
                  <a:solidFill>
                    <a:srgbClr val="FFFFFF"/>
                  </a:solidFill>
                </a:uFill>
                <a:latin typeface="Bitstream Vera Sans"/>
              </a:rPr>
              <a:t> government and its economy</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6 </a:t>
            </a:r>
            <a:r>
              <a:rPr lang="en-CA" sz="2000" b="0" strike="noStrike" spc="-1" dirty="0" err="1">
                <a:solidFill>
                  <a:srgbClr val="006600"/>
                </a:solidFill>
                <a:uFill>
                  <a:solidFill>
                    <a:srgbClr val="FFFFFF"/>
                  </a:solidFill>
                </a:uFill>
                <a:latin typeface="Bitstream Vera Sans"/>
              </a:rPr>
              <a:t>canadian</a:t>
            </a:r>
            <a:r>
              <a:rPr lang="en-CA" sz="2000" b="0" strike="noStrike" spc="-1" dirty="0">
                <a:solidFill>
                  <a:srgbClr val="006600"/>
                </a:solidFill>
                <a:uFill>
                  <a:solidFill>
                    <a:srgbClr val="FFFFFF"/>
                  </a:solidFill>
                </a:uFill>
                <a:latin typeface="Bitstream Vera Sans"/>
              </a:rPr>
              <a:t> worldwide government and political elections and etc</a:t>
            </a:r>
            <a:r>
              <a:rPr lang="en-CA" sz="1100" b="0" strike="noStrike" spc="-1" dirty="0">
                <a:solidFill>
                  <a:srgbClr val="006600"/>
                </a:solidFill>
                <a:uFill>
                  <a:solidFill>
                    <a:srgbClr val="FFFFFF"/>
                  </a:solidFill>
                </a:uFill>
                <a:latin typeface="Bitstream Vera Sans"/>
              </a:rPr>
              <a:t>.</a:t>
            </a:r>
            <a:endParaRPr lang="en-CA" sz="1000" b="0" strike="noStrike" spc="-1" dirty="0">
              <a:solidFill>
                <a:srgbClr val="000000"/>
              </a:solidFill>
              <a:uFill>
                <a:solidFill>
                  <a:srgbClr val="FFFFFF"/>
                </a:solidFill>
              </a:uFill>
              <a:latin typeface="Arial"/>
            </a:endParaRPr>
          </a:p>
          <a:p>
            <a:endParaRPr lang="en-CA" sz="1000" b="0" strike="noStrike" spc="-1" dirty="0">
              <a:solidFill>
                <a:srgbClr val="000000"/>
              </a:solidFill>
              <a:uFill>
                <a:solidFill>
                  <a:srgbClr val="FFFFFF"/>
                </a:solidFill>
              </a:uFill>
              <a:latin typeface="Arial"/>
            </a:endParaRPr>
          </a:p>
        </p:txBody>
      </p:sp>
      <p:sp>
        <p:nvSpPr>
          <p:cNvPr id="79" name="CustomShape 4"/>
          <p:cNvSpPr/>
          <p:nvPr/>
        </p:nvSpPr>
        <p:spPr>
          <a:xfrm>
            <a:off x="2213113" y="696664"/>
            <a:ext cx="5579165" cy="947407"/>
          </a:xfrm>
          <a:prstGeom prst="rect">
            <a:avLst/>
          </a:prstGeom>
          <a:solidFill>
            <a:srgbClr val="990099"/>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2400" b="0" strike="noStrike" spc="-1" dirty="0">
                <a:solidFill>
                  <a:srgbClr val="000000"/>
                </a:solidFill>
                <a:uFill>
                  <a:solidFill>
                    <a:srgbClr val="FFFFFF"/>
                  </a:solidFill>
                </a:uFill>
                <a:latin typeface="Latin Modern Roman Slanted"/>
              </a:rPr>
              <a:t>Most  popular TOPICs on 663,173 Comments</a:t>
            </a:r>
          </a:p>
        </p:txBody>
      </p:sp>
      <p:sp>
        <p:nvSpPr>
          <p:cNvPr id="80" name="CustomShape 5"/>
          <p:cNvSpPr/>
          <p:nvPr/>
        </p:nvSpPr>
        <p:spPr>
          <a:xfrm>
            <a:off x="2213113" y="3897836"/>
            <a:ext cx="5579165" cy="1034573"/>
          </a:xfrm>
          <a:prstGeom prst="rect">
            <a:avLst/>
          </a:prstGeom>
          <a:solidFill>
            <a:srgbClr val="990099"/>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CA" sz="2400" b="0" strike="noStrike" spc="-1" dirty="0">
                <a:solidFill>
                  <a:srgbClr val="000000"/>
                </a:solidFill>
                <a:uFill>
                  <a:solidFill>
                    <a:srgbClr val="FFFFFF"/>
                  </a:solidFill>
                </a:uFill>
                <a:latin typeface="Latin Modern Roman Slanted"/>
              </a:rPr>
              <a:t>Most  popular TOPICs on 10,339 Articles</a:t>
            </a:r>
          </a:p>
        </p:txBody>
      </p:sp>
      <p:sp>
        <p:nvSpPr>
          <p:cNvPr id="81" name="CustomShape 6"/>
          <p:cNvSpPr/>
          <p:nvPr/>
        </p:nvSpPr>
        <p:spPr>
          <a:xfrm>
            <a:off x="919839" y="4941027"/>
            <a:ext cx="8208000" cy="2625357"/>
          </a:xfrm>
          <a:prstGeom prst="rect">
            <a:avLst/>
          </a:prstGeom>
          <a:solidFill>
            <a:srgbClr val="FFFF66">
              <a:alpha val="50000"/>
            </a:srgbClr>
          </a:solidFill>
          <a:ln>
            <a:solidFill>
              <a:srgbClr val="3465A4"/>
            </a:solidFill>
          </a:ln>
        </p:spPr>
        <p:style>
          <a:lnRef idx="0">
            <a:scrgbClr r="0" g="0" b="0"/>
          </a:lnRef>
          <a:fillRef idx="0">
            <a:scrgbClr r="0" g="0" b="0"/>
          </a:fillRef>
          <a:effectRef idx="0">
            <a:scrgbClr r="0" g="0" b="0"/>
          </a:effectRef>
          <a:fontRef idx="minor"/>
        </p:style>
      </p:sp>
      <p:sp>
        <p:nvSpPr>
          <p:cNvPr id="82" name="TextShape 7"/>
          <p:cNvSpPr txBox="1"/>
          <p:nvPr/>
        </p:nvSpPr>
        <p:spPr>
          <a:xfrm>
            <a:off x="1256439" y="4941027"/>
            <a:ext cx="7871400" cy="3288574"/>
          </a:xfrm>
          <a:prstGeom prst="rect">
            <a:avLst/>
          </a:prstGeom>
          <a:noFill/>
          <a:ln>
            <a:noFill/>
          </a:ln>
        </p:spPr>
        <p:txBody>
          <a:bodyPr lIns="90000" tIns="45000" rIns="90000" bIns="45000"/>
          <a:lstStyle/>
          <a:p>
            <a:r>
              <a:rPr lang="en-CA" sz="2000" b="0" strike="noStrike" spc="-1" dirty="0">
                <a:solidFill>
                  <a:srgbClr val="006600"/>
                </a:solidFill>
                <a:uFill>
                  <a:solidFill>
                    <a:srgbClr val="FFFFFF"/>
                  </a:solidFill>
                </a:uFill>
                <a:latin typeface="Bitstream Vera Sans"/>
              </a:rPr>
              <a:t>TOPIC 1 women, time, work, men – </a:t>
            </a:r>
            <a:r>
              <a:rPr lang="en-CA" sz="2000" b="0" strike="noStrike" spc="-1" dirty="0" err="1">
                <a:solidFill>
                  <a:srgbClr val="006600"/>
                </a:solidFill>
                <a:uFill>
                  <a:solidFill>
                    <a:srgbClr val="FFFFFF"/>
                  </a:solidFill>
                </a:uFill>
                <a:latin typeface="Bitstream Vera Sans"/>
              </a:rPr>
              <a:t>femenism</a:t>
            </a:r>
            <a:r>
              <a:rPr lang="en-CA" sz="2000" b="0" strike="noStrike" spc="-1" dirty="0">
                <a:solidFill>
                  <a:srgbClr val="006600"/>
                </a:solidFill>
                <a:uFill>
                  <a:solidFill>
                    <a:srgbClr val="FFFFFF"/>
                  </a:solidFill>
                </a:uFill>
                <a:latin typeface="Bitstream Vera Sans"/>
              </a:rPr>
              <a:t> appeared in ~ 1200 articles</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2 party, election, liberals, </a:t>
            </a:r>
            <a:r>
              <a:rPr lang="en-CA" sz="2000" b="0" strike="noStrike" spc="-1" dirty="0" err="1">
                <a:solidFill>
                  <a:srgbClr val="006600"/>
                </a:solidFill>
                <a:uFill>
                  <a:solidFill>
                    <a:srgbClr val="FFFFFF"/>
                  </a:solidFill>
                </a:uFill>
                <a:latin typeface="Bitstream Vera Sans"/>
              </a:rPr>
              <a:t>governmen</a:t>
            </a:r>
            <a:r>
              <a:rPr lang="en-CA" sz="2000" b="0" strike="noStrike" spc="-1" dirty="0">
                <a:solidFill>
                  <a:srgbClr val="006600"/>
                </a:solidFill>
                <a:uFill>
                  <a:solidFill>
                    <a:srgbClr val="FFFFFF"/>
                  </a:solidFill>
                </a:uFill>
                <a:latin typeface="Bitstream Vera Sans"/>
              </a:rPr>
              <a:t>: appeared in ~ 980 articles</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3  world politics: appeared in ~ 960 articles</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4 war, terrorism, defense: appeared in ~ 780 articles</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5 policy, law: appeared in ~ 610 articles</a:t>
            </a:r>
            <a:endParaRPr lang="en-CA" sz="1600" b="0" strike="noStrike" spc="-1" dirty="0">
              <a:solidFill>
                <a:srgbClr val="000000"/>
              </a:solidFill>
              <a:uFill>
                <a:solidFill>
                  <a:srgbClr val="FFFFFF"/>
                </a:solidFill>
              </a:uFill>
              <a:latin typeface="Arial"/>
            </a:endParaRPr>
          </a:p>
          <a:p>
            <a:r>
              <a:rPr lang="en-CA" sz="2000" b="0" strike="noStrike" spc="-1" dirty="0">
                <a:solidFill>
                  <a:srgbClr val="006600"/>
                </a:solidFill>
                <a:uFill>
                  <a:solidFill>
                    <a:srgbClr val="FFFFFF"/>
                  </a:solidFill>
                </a:uFill>
                <a:latin typeface="Bitstream Vera Sans"/>
              </a:rPr>
              <a:t>TOPIC 6 tax, economy issues: appeared in ~ 600 articles</a:t>
            </a:r>
            <a:endParaRPr lang="en-CA" sz="16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5E59-BB5C-CB48-A3DA-B90F18BD13A8}"/>
              </a:ext>
            </a:extLst>
          </p:cNvPr>
          <p:cNvSpPr>
            <a:spLocks noGrp="1"/>
          </p:cNvSpPr>
          <p:nvPr>
            <p:ph type="title"/>
          </p:nvPr>
        </p:nvSpPr>
        <p:spPr>
          <a:xfrm>
            <a:off x="504000" y="185531"/>
            <a:ext cx="9071640" cy="556591"/>
          </a:xfrm>
        </p:spPr>
        <p:txBody>
          <a:bodyPr/>
          <a:lstStyle/>
          <a:p>
            <a:pPr algn="ctr"/>
            <a:r>
              <a:rPr lang="en-US" dirty="0"/>
              <a:t>Top Topics in Articles</a:t>
            </a:r>
          </a:p>
        </p:txBody>
      </p:sp>
      <p:pic>
        <p:nvPicPr>
          <p:cNvPr id="2050" name="Picture 2" descr="https://lh4.googleusercontent.com/IawymX3ihTsx0i7j9lzFPXC33PhevMUJsCvtyYF-cbbJD9HUkO5wOuttq0BqhN7jx11O2fabPmPixD9OzQrXETmnxTdAO-5Zr_eBE8Yla-2EZmJyQNHUOi6Sn4a2D2c5qF_2rBXiAyvp2zkGcw">
            <a:extLst>
              <a:ext uri="{FF2B5EF4-FFF2-40B4-BE49-F238E27FC236}">
                <a16:creationId xmlns:a16="http://schemas.microsoft.com/office/drawing/2014/main" id="{FF1DE8B4-4D97-F34F-B964-48906379D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00" y="1113184"/>
            <a:ext cx="9071640" cy="644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47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77C7C-2FF0-1548-87F5-861E5FAEE96C}"/>
              </a:ext>
            </a:extLst>
          </p:cNvPr>
          <p:cNvSpPr>
            <a:spLocks noGrp="1"/>
          </p:cNvSpPr>
          <p:nvPr>
            <p:ph type="title"/>
          </p:nvPr>
        </p:nvSpPr>
        <p:spPr>
          <a:xfrm>
            <a:off x="504492" y="265043"/>
            <a:ext cx="9071640" cy="450574"/>
          </a:xfrm>
        </p:spPr>
        <p:txBody>
          <a:bodyPr/>
          <a:lstStyle/>
          <a:p>
            <a:pPr algn="ctr"/>
            <a:r>
              <a:rPr lang="en-US" dirty="0"/>
              <a:t>Top Topic in Comments</a:t>
            </a:r>
          </a:p>
        </p:txBody>
      </p:sp>
      <p:pic>
        <p:nvPicPr>
          <p:cNvPr id="3074" name="Picture 2" descr="https://lh5.googleusercontent.com/vesmnl_khDsGN68nuLu1cBDmjWIffUNpJXjsWrW5tF73wf-MzfmaGvhcGDvBeN_iiMIIhE98IY7VD0nkUF-9ocCIcCjlpsWO9HVRB8lzjhretXLrQpLpapN-IgfbYRm1RPLMylwrl-RTVkfgvg">
            <a:extLst>
              <a:ext uri="{FF2B5EF4-FFF2-40B4-BE49-F238E27FC236}">
                <a16:creationId xmlns:a16="http://schemas.microsoft.com/office/drawing/2014/main" id="{188DA114-1F79-544B-9056-582A75DF9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6435"/>
            <a:ext cx="10080625" cy="5860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42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020B-F520-7042-9352-C74A7CFB6E9A}"/>
              </a:ext>
            </a:extLst>
          </p:cNvPr>
          <p:cNvSpPr>
            <a:spLocks noGrp="1"/>
          </p:cNvSpPr>
          <p:nvPr>
            <p:ph type="title"/>
          </p:nvPr>
        </p:nvSpPr>
        <p:spPr/>
        <p:txBody>
          <a:bodyPr/>
          <a:lstStyle/>
          <a:p>
            <a:pPr algn="ctr"/>
            <a:r>
              <a:rPr lang="en-US" dirty="0"/>
              <a:t>Overlap of Topics among Authors</a:t>
            </a:r>
          </a:p>
        </p:txBody>
      </p:sp>
      <p:pic>
        <p:nvPicPr>
          <p:cNvPr id="1028" name="Picture 4" descr="https://lh5.googleusercontent.com/4Z-r9SiUjwW522wYer-JOWVoPsF2_PVufXATDiRtKSnq2rNVBahWJgPb4UzAMi585zvucEJM8DQmfOfPPVe-cHvAGh-WTauKVk5Q3afoHjvW_mKj3GWKgDESUOAC7HkCm7VFWjMF">
            <a:extLst>
              <a:ext uri="{FF2B5EF4-FFF2-40B4-BE49-F238E27FC236}">
                <a16:creationId xmlns:a16="http://schemas.microsoft.com/office/drawing/2014/main" id="{9BBE7978-EF46-4D40-AACE-EE9BC10A6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00" y="1683026"/>
            <a:ext cx="9071639"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460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2409</TotalTime>
  <Words>691</Words>
  <Application>Microsoft Macintosh PowerPoint</Application>
  <PresentationFormat>Custom</PresentationFormat>
  <Paragraphs>114</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Bitstream Vera Sans</vt:lpstr>
      <vt:lpstr>Calibri</vt:lpstr>
      <vt:lpstr>DejaVu Sans</vt:lpstr>
      <vt:lpstr>Latin Modern Roman Slanted</vt:lpstr>
      <vt:lpstr>Symbol</vt:lpstr>
      <vt:lpstr>Times New Roman</vt:lpstr>
      <vt:lpstr>Wingdings</vt:lpstr>
      <vt:lpstr>Office Theme</vt:lpstr>
      <vt:lpstr>Topic Modeling of News Articles and Comments</vt:lpstr>
      <vt:lpstr>Technical Importance of the Project</vt:lpstr>
      <vt:lpstr>Questions to Answer</vt:lpstr>
      <vt:lpstr>PowerPoint Presentation</vt:lpstr>
      <vt:lpstr>PowerPoint Presentation</vt:lpstr>
      <vt:lpstr>PowerPoint Presentation</vt:lpstr>
      <vt:lpstr>Top Topics in Articles</vt:lpstr>
      <vt:lpstr>Top Topic in Comments</vt:lpstr>
      <vt:lpstr>Overlap of Topics among Authors</vt:lpstr>
      <vt:lpstr>Sentiment Analysis</vt:lpstr>
      <vt:lpstr>Sentiments and it’s Time Series Analysis</vt:lpstr>
      <vt:lpstr>Popular Named Entities</vt:lpstr>
      <vt:lpstr>Popular Entities in the Data</vt:lpstr>
      <vt:lpstr>Similar Authors based on Entities they Use</vt:lpstr>
      <vt:lpstr>Contact Information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Pushkar Sinha</cp:lastModifiedBy>
  <cp:revision>24</cp:revision>
  <dcterms:created xsi:type="dcterms:W3CDTF">2018-04-15T18:00:57Z</dcterms:created>
  <dcterms:modified xsi:type="dcterms:W3CDTF">2018-04-17T19:02:36Z</dcterms:modified>
  <dc:language>en-CA</dc:language>
</cp:coreProperties>
</file>